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g"/>
  <Default Extension="png" ContentType="image/png"/>
  <Default Extension="rels" ContentType="application/vnd.openxmlformats-package.relationships+xml"/>
  <Default Extension="tiff" ContentType="image/tiff"/>
  <Default Extension="tmp" ContentType="image/png"/>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57.jpg" ContentType="image/jpeg"/>
  <Override PartName="/ppt/media/image58.jpg" ContentType="image/jpeg"/>
  <Override PartName="/ppt/media/image59.JPG" ContentType="image/jpeg"/>
  <Override PartName="/ppt/media/image60.JPG" ContentType="image/jpeg"/>
  <Override PartName="/ppt/media/image62.JPG" ContentType="image/jpeg"/>
  <Override PartName="/ppt/media/image63.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708" r:id="rId5"/>
    <p:sldMasterId id="2147483720" r:id="rId6"/>
    <p:sldMasterId id="2147483732" r:id="rId7"/>
  </p:sldMasterIdLst>
  <p:notesMasterIdLst>
    <p:notesMasterId r:id="rId84"/>
  </p:notesMasterIdLst>
  <p:sldIdLst>
    <p:sldId id="256" r:id="rId8"/>
    <p:sldId id="257" r:id="rId9"/>
    <p:sldId id="326" r:id="rId10"/>
    <p:sldId id="327" r:id="rId11"/>
    <p:sldId id="328" r:id="rId12"/>
    <p:sldId id="329" r:id="rId13"/>
    <p:sldId id="330" r:id="rId14"/>
    <p:sldId id="331" r:id="rId15"/>
    <p:sldId id="258" r:id="rId16"/>
    <p:sldId id="259" r:id="rId17"/>
    <p:sldId id="260" r:id="rId18"/>
    <p:sldId id="325" r:id="rId19"/>
    <p:sldId id="280" r:id="rId20"/>
    <p:sldId id="281" r:id="rId21"/>
    <p:sldId id="335" r:id="rId22"/>
    <p:sldId id="319" r:id="rId23"/>
    <p:sldId id="320" r:id="rId24"/>
    <p:sldId id="290" r:id="rId25"/>
    <p:sldId id="287" r:id="rId26"/>
    <p:sldId id="288" r:id="rId27"/>
    <p:sldId id="289" r:id="rId28"/>
    <p:sldId id="332" r:id="rId29"/>
    <p:sldId id="291" r:id="rId30"/>
    <p:sldId id="293" r:id="rId31"/>
    <p:sldId id="292" r:id="rId32"/>
    <p:sldId id="294" r:id="rId33"/>
    <p:sldId id="333" r:id="rId34"/>
    <p:sldId id="318" r:id="rId35"/>
    <p:sldId id="295" r:id="rId36"/>
    <p:sldId id="297" r:id="rId37"/>
    <p:sldId id="298" r:id="rId38"/>
    <p:sldId id="299" r:id="rId39"/>
    <p:sldId id="300" r:id="rId40"/>
    <p:sldId id="301" r:id="rId41"/>
    <p:sldId id="302" r:id="rId42"/>
    <p:sldId id="338" r:id="rId43"/>
    <p:sldId id="345" r:id="rId44"/>
    <p:sldId id="344" r:id="rId45"/>
    <p:sldId id="312" r:id="rId46"/>
    <p:sldId id="313" r:id="rId47"/>
    <p:sldId id="314" r:id="rId48"/>
    <p:sldId id="315" r:id="rId49"/>
    <p:sldId id="316" r:id="rId50"/>
    <p:sldId id="296" r:id="rId51"/>
    <p:sldId id="268" r:id="rId52"/>
    <p:sldId id="269" r:id="rId53"/>
    <p:sldId id="334" r:id="rId54"/>
    <p:sldId id="274" r:id="rId55"/>
    <p:sldId id="275" r:id="rId56"/>
    <p:sldId id="276" r:id="rId57"/>
    <p:sldId id="277" r:id="rId58"/>
    <p:sldId id="278" r:id="rId59"/>
    <p:sldId id="336" r:id="rId60"/>
    <p:sldId id="304" r:id="rId61"/>
    <p:sldId id="305" r:id="rId62"/>
    <p:sldId id="306" r:id="rId63"/>
    <p:sldId id="337" r:id="rId64"/>
    <p:sldId id="308" r:id="rId65"/>
    <p:sldId id="309" r:id="rId66"/>
    <p:sldId id="310" r:id="rId67"/>
    <p:sldId id="311" r:id="rId68"/>
    <p:sldId id="339" r:id="rId69"/>
    <p:sldId id="317" r:id="rId70"/>
    <p:sldId id="340" r:id="rId71"/>
    <p:sldId id="321" r:id="rId72"/>
    <p:sldId id="322" r:id="rId73"/>
    <p:sldId id="341" r:id="rId74"/>
    <p:sldId id="323" r:id="rId75"/>
    <p:sldId id="342" r:id="rId76"/>
    <p:sldId id="324" r:id="rId77"/>
    <p:sldId id="343" r:id="rId78"/>
    <p:sldId id="261" r:id="rId79"/>
    <p:sldId id="262" r:id="rId80"/>
    <p:sldId id="263" r:id="rId81"/>
    <p:sldId id="264" r:id="rId82"/>
    <p:sldId id="265"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p:scale>
          <a:sx n="70" d="100"/>
          <a:sy n="70" d="100"/>
        </p:scale>
        <p:origin x="3738" y="1932"/>
      </p:cViewPr>
      <p:guideLst/>
    </p:cSldViewPr>
  </p:slideViewPr>
  <p:notesTextViewPr>
    <p:cViewPr>
      <p:scale>
        <a:sx n="1" d="1"/>
        <a:sy n="1" d="1"/>
      </p:scale>
      <p:origin x="0" y="0"/>
    </p:cViewPr>
  </p:notesTextViewPr>
  <p:sorterViewPr>
    <p:cViewPr varScale="1">
      <p:scale>
        <a:sx n="1" d="1"/>
        <a:sy n="1" d="1"/>
      </p:scale>
      <p:origin x="0" y="-820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notesMaster" Target="notesMasters/notesMaster1.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5.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theme" Target="theme/theme1.xml"/><Relationship Id="rId61" Type="http://schemas.openxmlformats.org/officeDocument/2006/relationships/slide" Target="slides/slide54.xml"/><Relationship Id="rId82" Type="http://schemas.openxmlformats.org/officeDocument/2006/relationships/slide" Target="slides/slide7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149FE4-665F-43A2-9962-24E3F3E777FE}" type="datetimeFigureOut">
              <a:rPr lang="en-US" smtClean="0"/>
              <a:t>11/5/2020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D5E129-CD2B-41E1-AC62-8E35B2E6CC24}" type="slidenum">
              <a:rPr lang="en-US" smtClean="0"/>
              <a:t>‹#›</a:t>
            </a:fld>
            <a:endParaRPr lang="en-US"/>
          </a:p>
        </p:txBody>
      </p:sp>
    </p:spTree>
    <p:extLst>
      <p:ext uri="{BB962C8B-B14F-4D97-AF65-F5344CB8AC3E}">
        <p14:creationId xmlns:p14="http://schemas.microsoft.com/office/powerpoint/2010/main" val="2444358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D5E129-CD2B-41E1-AC62-8E35B2E6CC24}" type="slidenum">
              <a:rPr lang="en-US" smtClean="0"/>
              <a:t>13</a:t>
            </a:fld>
            <a:endParaRPr lang="en-US"/>
          </a:p>
        </p:txBody>
      </p:sp>
    </p:spTree>
    <p:extLst>
      <p:ext uri="{BB962C8B-B14F-4D97-AF65-F5344CB8AC3E}">
        <p14:creationId xmlns:p14="http://schemas.microsoft.com/office/powerpoint/2010/main" val="2721788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a:defRPr sz="2400" b="1">
                <a:solidFill>
                  <a:schemeClr val="tx1"/>
                </a:solidFill>
                <a:latin typeface="Times" panose="02020603050405020304" pitchFamily="18" charset="0"/>
              </a:defRPr>
            </a:lvl1pPr>
            <a:lvl2pPr marL="742950" indent="-285750">
              <a:defRPr sz="2400" b="1">
                <a:solidFill>
                  <a:schemeClr val="tx1"/>
                </a:solidFill>
                <a:latin typeface="Times" panose="02020603050405020304" pitchFamily="18" charset="0"/>
              </a:defRPr>
            </a:lvl2pPr>
            <a:lvl3pPr marL="1143000" indent="-228600">
              <a:defRPr sz="2400" b="1">
                <a:solidFill>
                  <a:schemeClr val="tx1"/>
                </a:solidFill>
                <a:latin typeface="Times" panose="02020603050405020304" pitchFamily="18" charset="0"/>
              </a:defRPr>
            </a:lvl3pPr>
            <a:lvl4pPr marL="1600200" indent="-228600">
              <a:defRPr sz="2400" b="1">
                <a:solidFill>
                  <a:schemeClr val="tx1"/>
                </a:solidFill>
                <a:latin typeface="Times" panose="02020603050405020304" pitchFamily="18" charset="0"/>
              </a:defRPr>
            </a:lvl4pPr>
            <a:lvl5pPr marL="2057400" indent="-228600">
              <a:defRPr sz="2400" b="1">
                <a:solidFill>
                  <a:schemeClr val="tx1"/>
                </a:solidFill>
                <a:latin typeface="Times" panose="02020603050405020304" pitchFamily="18" charset="0"/>
              </a:defRPr>
            </a:lvl5pPr>
            <a:lvl6pPr marL="2514600" indent="-228600" eaLnBrk="0" fontAlgn="base" hangingPunct="0">
              <a:spcBef>
                <a:spcPct val="0"/>
              </a:spcBef>
              <a:spcAft>
                <a:spcPct val="0"/>
              </a:spcAft>
              <a:defRPr sz="2400" b="1">
                <a:solidFill>
                  <a:schemeClr val="tx1"/>
                </a:solidFill>
                <a:latin typeface="Times" panose="02020603050405020304" pitchFamily="18" charset="0"/>
              </a:defRPr>
            </a:lvl6pPr>
            <a:lvl7pPr marL="2971800" indent="-228600" eaLnBrk="0" fontAlgn="base" hangingPunct="0">
              <a:spcBef>
                <a:spcPct val="0"/>
              </a:spcBef>
              <a:spcAft>
                <a:spcPct val="0"/>
              </a:spcAft>
              <a:defRPr sz="2400" b="1">
                <a:solidFill>
                  <a:schemeClr val="tx1"/>
                </a:solidFill>
                <a:latin typeface="Times" panose="02020603050405020304" pitchFamily="18" charset="0"/>
              </a:defRPr>
            </a:lvl7pPr>
            <a:lvl8pPr marL="3429000" indent="-228600" eaLnBrk="0" fontAlgn="base" hangingPunct="0">
              <a:spcBef>
                <a:spcPct val="0"/>
              </a:spcBef>
              <a:spcAft>
                <a:spcPct val="0"/>
              </a:spcAft>
              <a:defRPr sz="2400" b="1">
                <a:solidFill>
                  <a:schemeClr val="tx1"/>
                </a:solidFill>
                <a:latin typeface="Times" panose="02020603050405020304" pitchFamily="18" charset="0"/>
              </a:defRPr>
            </a:lvl8pPr>
            <a:lvl9pPr marL="3886200" indent="-228600" eaLnBrk="0" fontAlgn="base" hangingPunct="0">
              <a:spcBef>
                <a:spcPct val="0"/>
              </a:spcBef>
              <a:spcAft>
                <a:spcPct val="0"/>
              </a:spcAft>
              <a:defRPr sz="2400" b="1">
                <a:solidFill>
                  <a:schemeClr val="tx1"/>
                </a:solidFill>
                <a:latin typeface="Times"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FCF7214-2114-4B41-B777-BE6AE77AE0C9}" type="slidenum">
              <a:rPr kumimoji="0" lang="en-US" altLang="en-US" sz="1200" b="0" i="0" u="none" strike="noStrike" kern="1200" cap="none" spc="0" normalizeH="0" baseline="0" noProof="0" smtClean="0">
                <a:ln>
                  <a:noFill/>
                </a:ln>
                <a:solidFill>
                  <a:prstClr val="black"/>
                </a:solidFill>
                <a:effectLst/>
                <a:uLnTx/>
                <a:uFillTx/>
                <a:latin typeface="Times"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altLang="en-US" sz="1200" b="0" i="0" u="none" strike="noStrike" kern="1200" cap="none" spc="0" normalizeH="0" baseline="0" noProof="0">
              <a:ln>
                <a:noFill/>
              </a:ln>
              <a:solidFill>
                <a:prstClr val="black"/>
              </a:solidFill>
              <a:effectLst/>
              <a:uLnTx/>
              <a:uFillTx/>
              <a:latin typeface="Times" panose="02020603050405020304" pitchFamily="18" charset="0"/>
              <a:ea typeface="+mn-ea"/>
              <a:cs typeface="+mn-cs"/>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677371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1C42424-7881-4C50-BF85-9C791E934C99}" type="datetimeFigureOut">
              <a:rPr lang="en-US" smtClean="0"/>
              <a:t>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E9F052-0175-4F56-857D-0D6F9A6A1031}" type="slidenum">
              <a:rPr lang="en-US" smtClean="0"/>
              <a:t>‹#›</a:t>
            </a:fld>
            <a:endParaRPr lang="en-US"/>
          </a:p>
        </p:txBody>
      </p:sp>
    </p:spTree>
    <p:extLst>
      <p:ext uri="{BB962C8B-B14F-4D97-AF65-F5344CB8AC3E}">
        <p14:creationId xmlns:p14="http://schemas.microsoft.com/office/powerpoint/2010/main" val="3970809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C42424-7881-4C50-BF85-9C791E934C99}" type="datetimeFigureOut">
              <a:rPr lang="en-US" smtClean="0"/>
              <a:t>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E9F052-0175-4F56-857D-0D6F9A6A1031}" type="slidenum">
              <a:rPr lang="en-US" smtClean="0"/>
              <a:t>‹#›</a:t>
            </a:fld>
            <a:endParaRPr lang="en-US"/>
          </a:p>
        </p:txBody>
      </p:sp>
    </p:spTree>
    <p:extLst>
      <p:ext uri="{BB962C8B-B14F-4D97-AF65-F5344CB8AC3E}">
        <p14:creationId xmlns:p14="http://schemas.microsoft.com/office/powerpoint/2010/main" val="629404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C42424-7881-4C50-BF85-9C791E934C99}" type="datetimeFigureOut">
              <a:rPr lang="en-US" smtClean="0"/>
              <a:t>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E9F052-0175-4F56-857D-0D6F9A6A1031}" type="slidenum">
              <a:rPr lang="en-US" smtClean="0"/>
              <a:t>‹#›</a:t>
            </a:fld>
            <a:endParaRPr lang="en-US"/>
          </a:p>
        </p:txBody>
      </p:sp>
    </p:spTree>
    <p:extLst>
      <p:ext uri="{BB962C8B-B14F-4D97-AF65-F5344CB8AC3E}">
        <p14:creationId xmlns:p14="http://schemas.microsoft.com/office/powerpoint/2010/main" val="28771090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a:t>Geomorphology, Fall 2006</a:t>
            </a: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670B3F72-5AB4-4C15-91D7-347A272BD99B}"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1621564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a:t>Geomorphology, Fall 2006</a:t>
            </a: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47554C93-CC66-4896-980F-6D186E2C64C2}"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386360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a:t>Geomorphology, Fall 2006</a:t>
            </a: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C2D2D715-7A54-413E-BA93-596FB93E2D15}"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842045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a:t>Geomorphology, Fall 2006</a:t>
            </a: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D1E12137-B589-432B-A56C-6B1735A37A17}"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20520948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a:t>Geomorphology, Fall 2006</a:t>
            </a: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D10270E-475C-4424-8587-D1BC2A06A9D6}"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42792073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a:t>Geomorphology, Fall 2006</a:t>
            </a: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F279B97C-ACA7-400B-A2E8-0040F9FE61C8}"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39624080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a:t>Geomorphology, Fall 2006</a:t>
            </a: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F854773D-E623-4014-B178-88ADC50348FB}"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3937330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a:t>Geomorphology, Fall 2006</a:t>
            </a: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9C0A453D-46B7-4166-9E4E-33CC74CF2012}"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1027789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C42424-7881-4C50-BF85-9C791E934C99}" type="datetimeFigureOut">
              <a:rPr lang="en-US" smtClean="0"/>
              <a:t>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E9F052-0175-4F56-857D-0D6F9A6A1031}" type="slidenum">
              <a:rPr lang="en-US" smtClean="0"/>
              <a:t>‹#›</a:t>
            </a:fld>
            <a:endParaRPr lang="en-US"/>
          </a:p>
        </p:txBody>
      </p:sp>
    </p:spTree>
    <p:extLst>
      <p:ext uri="{BB962C8B-B14F-4D97-AF65-F5344CB8AC3E}">
        <p14:creationId xmlns:p14="http://schemas.microsoft.com/office/powerpoint/2010/main" val="36123475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a:t>Geomorphology, Fall 2006</a:t>
            </a: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FE1C9FFA-3C48-42A2-8783-44606B93637E}"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18927872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a:t>Geomorphology, Fall 2006</a:t>
            </a: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B135DC43-37E2-407C-9592-5E1AD9A45D60}"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13053952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a:t>Geomorphology, Fall 2006</a:t>
            </a: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874C7008-3743-4FDB-AD16-3918A40204D0}"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3968686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315A4-2035-484C-92C2-6A6697388D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C65F96-5E0D-4096-9D9D-2E7E740059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DB78CF-BF21-4EBD-8857-78FBB3652D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0B7FE6-D699-457C-B2FD-9F2247E361B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00CBE5D-C44E-47E7-A3A3-61615312363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10CC78C-258B-47B5-AD72-740184B14A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51896-9418-44AB-9C91-C1D31E5A4D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81613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6F190-8BF2-4EFC-89D6-FB225598E3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1DDC81-6D58-4AD0-9AF5-D4CC118FEF4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2B6643-79F7-49C1-83F9-6946B5F0010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0B7FE6-D699-457C-B2FD-9F2247E361B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2C65E2B-3998-4B03-8E8C-693D8D93BD5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A70C5C6-783E-4B93-83E7-7D64C07806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51896-9418-44AB-9C91-C1D31E5A4D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1443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7DF54-AF6A-4FED-90B9-3FF944AFC8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692752-FF5C-46BA-8BC1-CDCF61045C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B64BD22-A162-4346-A775-D5B988EF23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0B7FE6-D699-457C-B2FD-9F2247E361B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294BC73-21A2-4E28-AD8A-FEFBEE472E4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9977222-D1ED-4B51-B362-FB43B3B099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51896-9418-44AB-9C91-C1D31E5A4D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48234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D0F43-5CA9-46AA-AFBF-C757EB97BC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B188C3-9A8D-4B46-9855-367A68CC829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A6756D-8ED2-4AAB-8516-D398B6CFB11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90045A-FD03-4AD2-9CBA-BC1EC790DB8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0B7FE6-D699-457C-B2FD-9F2247E361B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75B5959-9F0F-4458-A5B3-50987B63A95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D062BED-E7F8-4739-9A66-01C251758C1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51896-9418-44AB-9C91-C1D31E5A4D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78726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891E4-2A27-4BAF-9041-26EDC23C29D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7FBC70-2946-4478-B5DF-6F4F694591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61AE647-BA9E-4F80-BCAE-3EB91EA002C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F1EA21-9C50-4264-AA5F-E1E9CC9F82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FB39228-28B3-4BEB-9AD4-034278EAAE5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560BC7-6B91-439E-A797-50F64987681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0B7FE6-D699-457C-B2FD-9F2247E361B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98C4A0D6-7D5E-4A2B-B299-B3295ACDBF9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F42C9575-9719-4C9A-806F-8FB0882BC2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51896-9418-44AB-9C91-C1D31E5A4D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9880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540FD-1C1D-491D-ABD9-D9B9658AE6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125584-4AE8-42A1-86AB-39E44811EB0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0B7FE6-D699-457C-B2FD-9F2247E361B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35A8B8B0-0DE9-47C2-8646-5A6F5224B93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9A0714D1-250A-41DF-A9A5-B00C9BEF50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51896-9418-44AB-9C91-C1D31E5A4D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78613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BFCFAC-CCCA-419B-827D-57864B3815C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0B7FE6-D699-457C-B2FD-9F2247E361B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EBDED665-79F4-48EE-8890-97855D5FAF3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C783453-3E63-4570-A5D5-40D1549591A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51896-9418-44AB-9C91-C1D31E5A4D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4845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1C42424-7881-4C50-BF85-9C791E934C99}" type="datetimeFigureOut">
              <a:rPr lang="en-US" smtClean="0"/>
              <a:t>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E9F052-0175-4F56-857D-0D6F9A6A1031}" type="slidenum">
              <a:rPr lang="en-US" smtClean="0"/>
              <a:t>‹#›</a:t>
            </a:fld>
            <a:endParaRPr lang="en-US"/>
          </a:p>
        </p:txBody>
      </p:sp>
    </p:spTree>
    <p:extLst>
      <p:ext uri="{BB962C8B-B14F-4D97-AF65-F5344CB8AC3E}">
        <p14:creationId xmlns:p14="http://schemas.microsoft.com/office/powerpoint/2010/main" val="426234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05D4-8F40-45E3-B7C6-67329D2DD2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BD2A54-D0A7-4E92-92FB-4F8724A3FE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38B75D-42C7-4728-B4CB-3D7D511999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07333E3-F46F-476A-8497-B95313F3974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0B7FE6-D699-457C-B2FD-9F2247E361B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5F9039B-D232-4A8E-BDF0-7E733518D1E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F2F0583C-5B0E-4D73-9173-026F3541454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51896-9418-44AB-9C91-C1D31E5A4D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8476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71EEE-59EE-4CAE-92F7-3B5C3CF851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E9E1B0-6664-4B02-AE09-BC70A0F8FD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0082F0-FC97-45E2-8181-102D301C1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BF3B37A-CAB5-4073-8A1E-D187B574EE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0B7FE6-D699-457C-B2FD-9F2247E361B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04D8C61-7174-4289-A171-2BF69178C1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DED4A6A-4D98-4372-A0B0-E2BFD58155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51896-9418-44AB-9C91-C1D31E5A4D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02163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44122-D750-48B4-B220-8BF43D78B5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6E2CBE-FD5C-4695-ADBD-173666F03E1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642CB5-37EC-46B9-AA75-17B8B1D2440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0B7FE6-D699-457C-B2FD-9F2247E361B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3B35C97-8FDF-4F5C-8FF2-28D86408800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F2B0DC5-0337-4CA6-85F7-A9BB8DB458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51896-9418-44AB-9C91-C1D31E5A4D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5856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83E93A-DF2E-45E2-9262-63A37C5A7DD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B62000-03C1-4C10-B9E3-5BAC4B5BAFA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1445AF-68BB-4DEB-8330-4251E04B9FC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0B7FE6-D699-457C-B2FD-9F2247E361B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CBDF152-BB6F-47F7-823E-23FBD9156C0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B6360B1-FD41-44C2-AAF7-D135EA17DB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51896-9418-44AB-9C91-C1D31E5A4D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18062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70A8A-BFAB-4AE7-A247-D8C9C2DD52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341032-C6E3-4656-AC74-0FFCF0D588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22A7A0-8CA8-40CD-9919-19A0BE24AA3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D596F1-7D54-4BC1-BBC0-1DBD402CA5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3C95BD5-FBD9-406E-9752-006EEE0E98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BB066CF-FE54-4675-8131-E8F083F0C4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E94099-D4B7-4F14-AFB2-50F8B971194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55128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44EC1-EF25-4C51-83EF-34FCC70289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20980B-B5A9-40F0-9799-478F84F270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CCC282-ED5F-425B-B5C8-7D503127A5E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D596F1-7D54-4BC1-BBC0-1DBD402CA5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02D8237-1EB8-47A4-846D-85AF7098621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BD2C3E0-7D2E-470D-8875-5C3AA37119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E94099-D4B7-4F14-AFB2-50F8B971194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41687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D19F3-81D3-432A-A2BD-52870B2C89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3259F0-BD74-4253-82D1-6FDED40820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F3435F-9A31-4C21-85B6-1B363E5BD68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D596F1-7D54-4BC1-BBC0-1DBD402CA5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134A491-4126-45F5-928E-8B3140972DA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36E5C57-0CCF-4287-A41E-4881A76ABAF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E94099-D4B7-4F14-AFB2-50F8B971194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92804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284AC-60F7-48C4-8B0E-FC2D82D38E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319345-B6C0-4CF5-A2FA-EFB0894213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091A4F-1E41-4907-88F3-3D2E11D313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B94042-1C80-4526-8746-4930F37BF5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D596F1-7D54-4BC1-BBC0-1DBD402CA5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BBC62D4-7821-4D6A-A6A6-2F5200A5BBF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7AB881A-9A4A-4C64-8859-C571AFC126F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E94099-D4B7-4F14-AFB2-50F8B971194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5633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75C0F-4C66-4FFD-81E0-B32746F9C01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A2B197-FC95-4EB0-A49D-79BAE1C3B6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C80DBC-4335-468A-9EDE-5C5C163166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27252A-1ED2-4D13-B15F-15B9F34A1E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08FD07-39D4-4DA3-9DF9-69CF4B1652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F8DE85-E8C6-4E11-823E-E3B8FB77CBE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D596F1-7D54-4BC1-BBC0-1DBD402CA5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B154160A-E43E-4A9F-8AD7-C72724BD2A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10CE2618-E5D2-43EF-8B39-D35EBEAD3D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E94099-D4B7-4F14-AFB2-50F8B971194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81803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AB502-8135-414F-9C7E-341A7693C6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3857F-7A59-4305-B4C2-27642A116CB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D596F1-7D54-4BC1-BBC0-1DBD402CA5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B8D924EC-CA3F-4308-A884-C7656A4809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0BCC7CED-7BE0-416C-B6E8-1635B99EA7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E94099-D4B7-4F14-AFB2-50F8B971194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0800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1C42424-7881-4C50-BF85-9C791E934C99}" type="datetimeFigureOut">
              <a:rPr lang="en-US" smtClean="0"/>
              <a:t>11/5/2020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E9F052-0175-4F56-857D-0D6F9A6A1031}" type="slidenum">
              <a:rPr lang="en-US" smtClean="0"/>
              <a:t>‹#›</a:t>
            </a:fld>
            <a:endParaRPr lang="en-US"/>
          </a:p>
        </p:txBody>
      </p:sp>
    </p:spTree>
    <p:extLst>
      <p:ext uri="{BB962C8B-B14F-4D97-AF65-F5344CB8AC3E}">
        <p14:creationId xmlns:p14="http://schemas.microsoft.com/office/powerpoint/2010/main" val="40559737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4209EF-62DB-4C16-9A49-9E01208BA49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D596F1-7D54-4BC1-BBC0-1DBD402CA5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D88ECC3-3C00-4350-BBFE-ABE071093B1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3C8F0336-4C11-460F-B303-5B42E578F7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E94099-D4B7-4F14-AFB2-50F8B971194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47681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44C4A-60A8-45B3-9EC6-7479ADB486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4AA42C-B929-4613-8844-65C1D31038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8184AF-79C2-45F6-8145-4BC58EDFD0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BE426E-384B-4EAC-A762-A02AC480C92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D596F1-7D54-4BC1-BBC0-1DBD402CA5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09B65BCB-0D65-4C62-9DBB-603237EF0F1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FCF79D9-CDD8-4DC4-8FDD-DA10826672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E94099-D4B7-4F14-AFB2-50F8B971194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70755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27D3B-90BD-47E1-9084-6B973986F1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6C9B7E-BBD8-424E-A6DE-E14D88A3AE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CC7B4E-8049-432B-933F-59CBACC1F9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162B5E-0BD2-48C3-B05B-C776457B2E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D596F1-7D54-4BC1-BBC0-1DBD402CA5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0B73732-C16F-473F-A017-640FE46DB42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5C7AB2C1-393A-404D-8446-D140C9C2EE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E94099-D4B7-4F14-AFB2-50F8B971194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99497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20F2B-EA5F-468C-96BA-5076EB45B4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1B96AF-D81B-43B6-806A-A6225D1F8C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707626-830F-4282-AEAE-8942322CCC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D596F1-7D54-4BC1-BBC0-1DBD402CA5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AE62D4C-FD9C-4075-AD37-09E61E7F1B8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F73BDB7-B055-49C0-B3A9-D55035F13F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E94099-D4B7-4F14-AFB2-50F8B971194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28051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74263E-F4DE-4182-88E1-0853A9BEF0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64328A-DCA2-4008-A34C-76650DA36B0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7A3062-9067-47D2-8ECE-BF19A62F297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D596F1-7D54-4BC1-BBC0-1DBD402CA5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9C2A1F8-D86E-4845-9B48-677910C9A7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45E9C9B-422D-4E60-A4D7-6DCD6EAD95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E94099-D4B7-4F14-AFB2-50F8B971194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26436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39CE12-3949-4E2A-9FD5-246CA1AE4EC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47FC28-EAE9-4E14-84DF-BDEF09CB39C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139597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39CE12-3949-4E2A-9FD5-246CA1AE4EC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47FC28-EAE9-4E14-84DF-BDEF09CB39C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476030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39CE12-3949-4E2A-9FD5-246CA1AE4EC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47FC28-EAE9-4E14-84DF-BDEF09CB39C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713404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39CE12-3949-4E2A-9FD5-246CA1AE4EC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47FC28-EAE9-4E14-84DF-BDEF09CB39C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468567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39CE12-3949-4E2A-9FD5-246CA1AE4EC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47FC28-EAE9-4E14-84DF-BDEF09CB39C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40149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C42424-7881-4C50-BF85-9C791E934C99}" type="datetimeFigureOut">
              <a:rPr lang="en-US" smtClean="0"/>
              <a:t>11/5/2020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E9F052-0175-4F56-857D-0D6F9A6A1031}" type="slidenum">
              <a:rPr lang="en-US" smtClean="0"/>
              <a:t>‹#›</a:t>
            </a:fld>
            <a:endParaRPr lang="en-US"/>
          </a:p>
        </p:txBody>
      </p:sp>
    </p:spTree>
    <p:extLst>
      <p:ext uri="{BB962C8B-B14F-4D97-AF65-F5344CB8AC3E}">
        <p14:creationId xmlns:p14="http://schemas.microsoft.com/office/powerpoint/2010/main" val="33022100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39CE12-3949-4E2A-9FD5-246CA1AE4EC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47FC28-EAE9-4E14-84DF-BDEF09CB39C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942462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39CE12-3949-4E2A-9FD5-246CA1AE4EC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47FC28-EAE9-4E14-84DF-BDEF09CB39C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967617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39CE12-3949-4E2A-9FD5-246CA1AE4EC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47FC28-EAE9-4E14-84DF-BDEF09CB39C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198012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39CE12-3949-4E2A-9FD5-246CA1AE4EC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47FC28-EAE9-4E14-84DF-BDEF09CB39C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871154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39CE12-3949-4E2A-9FD5-246CA1AE4EC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47FC28-EAE9-4E14-84DF-BDEF09CB39C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539269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39CE12-3949-4E2A-9FD5-246CA1AE4EC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47FC28-EAE9-4E14-84DF-BDEF09CB39C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682468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a:t>Geomorphology, Fall 2006</a:t>
            </a: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670B3F72-5AB4-4C15-91D7-347A272BD99B}"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24492853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a:t>Geomorphology, Fall 2006</a:t>
            </a: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47554C93-CC66-4896-980F-6D186E2C64C2}"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7718942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a:t>Geomorphology, Fall 2006</a:t>
            </a: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C2D2D715-7A54-413E-BA93-596FB93E2D15}"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33364098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a:t>Geomorphology, Fall 2006</a:t>
            </a: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D1E12137-B589-432B-A56C-6B1735A37A17}"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788607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1C42424-7881-4C50-BF85-9C791E934C99}" type="datetimeFigureOut">
              <a:rPr lang="en-US" smtClean="0"/>
              <a:t>11/5/2020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E9F052-0175-4F56-857D-0D6F9A6A1031}" type="slidenum">
              <a:rPr lang="en-US" smtClean="0"/>
              <a:t>‹#›</a:t>
            </a:fld>
            <a:endParaRPr lang="en-US"/>
          </a:p>
        </p:txBody>
      </p:sp>
    </p:spTree>
    <p:extLst>
      <p:ext uri="{BB962C8B-B14F-4D97-AF65-F5344CB8AC3E}">
        <p14:creationId xmlns:p14="http://schemas.microsoft.com/office/powerpoint/2010/main" val="18639926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a:t>Geomorphology, Fall 2006</a:t>
            </a: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D10270E-475C-4424-8587-D1BC2A06A9D6}"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41659868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a:t>Geomorphology, Fall 2006</a:t>
            </a: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F279B97C-ACA7-400B-A2E8-0040F9FE61C8}"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26117884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a:t>Geomorphology, Fall 2006</a:t>
            </a: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F854773D-E623-4014-B178-88ADC50348FB}"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6617766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a:t>Geomorphology, Fall 2006</a:t>
            </a: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9C0A453D-46B7-4166-9E4E-33CC74CF2012}"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25786667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a:t>Geomorphology, Fall 2006</a:t>
            </a: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FE1C9FFA-3C48-42A2-8783-44606B93637E}"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34496617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a:t>Geomorphology, Fall 2006</a:t>
            </a: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B135DC43-37E2-407C-9592-5E1AD9A45D60}"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15621054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r>
              <a:rPr lang="en-US"/>
              <a:t>Geomorphology, Fall 2006</a:t>
            </a: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874C7008-3743-4FDB-AD16-3918A40204D0}"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29870187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D6EFAE5B-17E7-409E-9FB2-B551A7621A7A}" type="datetimeFigureOut">
              <a:rPr lang="en-US" smtClean="0"/>
              <a:pPr>
                <a:defRPr/>
              </a:pPr>
              <a:t>11/5/2020</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pPr>
            <a:fld id="{F4476A41-561B-4693-82D8-6C9F35655506}"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42182472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D6EFAE5B-17E7-409E-9FB2-B551A7621A7A}" type="datetimeFigureOut">
              <a:rPr lang="en-US" smtClean="0"/>
              <a:pPr>
                <a:defRPr/>
              </a:pPr>
              <a:t>11/5/2020</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pPr>
            <a:fld id="{53215CE8-7492-4BD4-B130-B7E6CBFE2024}"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2985661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D6EFAE5B-17E7-409E-9FB2-B551A7621A7A}" type="datetimeFigureOut">
              <a:rPr lang="en-US" smtClean="0"/>
              <a:pPr>
                <a:defRPr/>
              </a:pPr>
              <a:t>11/5/2020</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pPr>
            <a:fld id="{DB585176-4405-4183-A20B-8103DD2FD678}"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2759075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C42424-7881-4C50-BF85-9C791E934C99}" type="datetimeFigureOut">
              <a:rPr lang="en-US" smtClean="0"/>
              <a:t>11/5/2020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E9F052-0175-4F56-857D-0D6F9A6A1031}" type="slidenum">
              <a:rPr lang="en-US" smtClean="0"/>
              <a:t>‹#›</a:t>
            </a:fld>
            <a:endParaRPr lang="en-US"/>
          </a:p>
        </p:txBody>
      </p:sp>
    </p:spTree>
    <p:extLst>
      <p:ext uri="{BB962C8B-B14F-4D97-AF65-F5344CB8AC3E}">
        <p14:creationId xmlns:p14="http://schemas.microsoft.com/office/powerpoint/2010/main" val="7338717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D6EFAE5B-17E7-409E-9FB2-B551A7621A7A}" type="datetimeFigureOut">
              <a:rPr lang="en-US" smtClean="0"/>
              <a:pPr>
                <a:defRPr/>
              </a:pPr>
              <a:t>11/5/2020</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pPr>
            <a:fld id="{699DAB9C-27C6-4818-BBFA-C18C52B885ED}"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32379383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D6EFAE5B-17E7-409E-9FB2-B551A7621A7A}" type="datetimeFigureOut">
              <a:rPr lang="en-US" smtClean="0"/>
              <a:pPr>
                <a:defRPr/>
              </a:pPr>
              <a:t>11/5/2020</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pPr>
            <a:fld id="{7109D977-0208-4C1B-A066-479D82F78912}"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34425131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D6EFAE5B-17E7-409E-9FB2-B551A7621A7A}" type="datetimeFigureOut">
              <a:rPr lang="en-US" smtClean="0"/>
              <a:pPr>
                <a:defRPr/>
              </a:pPr>
              <a:t>11/5/2020</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pPr>
            <a:fld id="{C83BF1A7-5F66-4DB3-9BC6-908B737F0C5E}"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37141723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D6EFAE5B-17E7-409E-9FB2-B551A7621A7A}" type="datetimeFigureOut">
              <a:rPr lang="en-US" smtClean="0"/>
              <a:pPr>
                <a:defRPr/>
              </a:pPr>
              <a:t>11/5/2020</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pPr>
            <a:fld id="{828873FE-6855-4CAA-9090-126685B93360}"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18564469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D6EFAE5B-17E7-409E-9FB2-B551A7621A7A}" type="datetimeFigureOut">
              <a:rPr lang="en-US" smtClean="0"/>
              <a:pPr>
                <a:defRPr/>
              </a:pPr>
              <a:t>11/5/2020</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pPr>
            <a:fld id="{775092D1-85FC-4CC9-8691-D4343BA29F8E}"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34680257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D6EFAE5B-17E7-409E-9FB2-B551A7621A7A}" type="datetimeFigureOut">
              <a:rPr lang="en-US" smtClean="0"/>
              <a:pPr>
                <a:defRPr/>
              </a:pPr>
              <a:t>11/5/2020</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pPr>
            <a:fld id="{59F41C88-F8BC-4F8E-A948-A02EB3E206F2}"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37186770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D6EFAE5B-17E7-409E-9FB2-B551A7621A7A}" type="datetimeFigureOut">
              <a:rPr lang="en-US" smtClean="0"/>
              <a:pPr>
                <a:defRPr/>
              </a:pPr>
              <a:t>11/5/2020</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pPr>
            <a:fld id="{9D97357C-ABC7-4C30-B332-CDB257ADFAC3}"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34552347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D6EFAE5B-17E7-409E-9FB2-B551A7621A7A}" type="datetimeFigureOut">
              <a:rPr lang="en-US" smtClean="0"/>
              <a:pPr>
                <a:defRPr/>
              </a:pPr>
              <a:t>11/5/2020</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pPr fontAlgn="base">
              <a:spcBef>
                <a:spcPct val="0"/>
              </a:spcBef>
              <a:spcAft>
                <a:spcPct val="0"/>
              </a:spcAft>
            </a:pPr>
            <a:fld id="{9B239BF9-D920-48EF-9078-510AE97C4754}"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4041648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1C42424-7881-4C50-BF85-9C791E934C99}" type="datetimeFigureOut">
              <a:rPr lang="en-US" smtClean="0"/>
              <a:t>11/5/2020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E9F052-0175-4F56-857D-0D6F9A6A1031}" type="slidenum">
              <a:rPr lang="en-US" smtClean="0"/>
              <a:t>‹#›</a:t>
            </a:fld>
            <a:endParaRPr lang="en-US"/>
          </a:p>
        </p:txBody>
      </p:sp>
    </p:spTree>
    <p:extLst>
      <p:ext uri="{BB962C8B-B14F-4D97-AF65-F5344CB8AC3E}">
        <p14:creationId xmlns:p14="http://schemas.microsoft.com/office/powerpoint/2010/main" val="1909467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1C42424-7881-4C50-BF85-9C791E934C99}" type="datetimeFigureOut">
              <a:rPr lang="en-US" smtClean="0"/>
              <a:t>11/5/2020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E9F052-0175-4F56-857D-0D6F9A6A1031}" type="slidenum">
              <a:rPr lang="en-US" smtClean="0"/>
              <a:t>‹#›</a:t>
            </a:fld>
            <a:endParaRPr lang="en-US"/>
          </a:p>
        </p:txBody>
      </p:sp>
    </p:spTree>
    <p:extLst>
      <p:ext uri="{BB962C8B-B14F-4D97-AF65-F5344CB8AC3E}">
        <p14:creationId xmlns:p14="http://schemas.microsoft.com/office/powerpoint/2010/main" val="3767409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C42424-7881-4C50-BF85-9C791E934C99}" type="datetimeFigureOut">
              <a:rPr lang="en-US" smtClean="0"/>
              <a:t>11/5/2020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E9F052-0175-4F56-857D-0D6F9A6A1031}" type="slidenum">
              <a:rPr lang="en-US" smtClean="0"/>
              <a:t>‹#›</a:t>
            </a:fld>
            <a:endParaRPr lang="en-US"/>
          </a:p>
        </p:txBody>
      </p:sp>
    </p:spTree>
    <p:extLst>
      <p:ext uri="{BB962C8B-B14F-4D97-AF65-F5344CB8AC3E}">
        <p14:creationId xmlns:p14="http://schemas.microsoft.com/office/powerpoint/2010/main" val="19830445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2438400" y="274638"/>
            <a:ext cx="7721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fontAlgn="base">
              <a:spcBef>
                <a:spcPct val="0"/>
              </a:spcBef>
              <a:spcAft>
                <a:spcPct val="0"/>
              </a:spcAft>
              <a:defRPr/>
            </a:pPr>
            <a:r>
              <a:rPr lang="en-US"/>
              <a:t>Geomorphology, Fall 2006</a:t>
            </a: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fontAlgn="base">
              <a:spcBef>
                <a:spcPct val="0"/>
              </a:spcBef>
              <a:spcAft>
                <a:spcPct val="0"/>
              </a:spcAft>
            </a:pPr>
            <a:fld id="{0FFAEBB5-D11B-4B09-B135-2928DB468C3D}"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3181488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ctr" rtl="0" eaLnBrk="0" fontAlgn="base" hangingPunct="0">
        <a:spcBef>
          <a:spcPct val="0"/>
        </a:spcBef>
        <a:spcAft>
          <a:spcPct val="0"/>
        </a:spcAft>
        <a:defRPr sz="4400">
          <a:solidFill>
            <a:schemeClr val="accent2"/>
          </a:solidFill>
          <a:latin typeface="+mj-lt"/>
          <a:ea typeface="+mj-ea"/>
          <a:cs typeface="+mj-cs"/>
        </a:defRPr>
      </a:lvl1pPr>
      <a:lvl2pPr algn="ctr" rtl="0" eaLnBrk="0" fontAlgn="base" hangingPunct="0">
        <a:spcBef>
          <a:spcPct val="0"/>
        </a:spcBef>
        <a:spcAft>
          <a:spcPct val="0"/>
        </a:spcAft>
        <a:defRPr sz="4400">
          <a:solidFill>
            <a:schemeClr val="accent2"/>
          </a:solidFill>
          <a:latin typeface="Arial" charset="0"/>
        </a:defRPr>
      </a:lvl2pPr>
      <a:lvl3pPr algn="ctr" rtl="0" eaLnBrk="0" fontAlgn="base" hangingPunct="0">
        <a:spcBef>
          <a:spcPct val="0"/>
        </a:spcBef>
        <a:spcAft>
          <a:spcPct val="0"/>
        </a:spcAft>
        <a:defRPr sz="4400">
          <a:solidFill>
            <a:schemeClr val="accent2"/>
          </a:solidFill>
          <a:latin typeface="Arial" charset="0"/>
        </a:defRPr>
      </a:lvl3pPr>
      <a:lvl4pPr algn="ctr" rtl="0" eaLnBrk="0" fontAlgn="base" hangingPunct="0">
        <a:spcBef>
          <a:spcPct val="0"/>
        </a:spcBef>
        <a:spcAft>
          <a:spcPct val="0"/>
        </a:spcAft>
        <a:defRPr sz="4400">
          <a:solidFill>
            <a:schemeClr val="accent2"/>
          </a:solidFill>
          <a:latin typeface="Arial" charset="0"/>
        </a:defRPr>
      </a:lvl4pPr>
      <a:lvl5pPr algn="ctr" rtl="0" eaLnBrk="0" fontAlgn="base" hangingPunct="0">
        <a:spcBef>
          <a:spcPct val="0"/>
        </a:spcBef>
        <a:spcAft>
          <a:spcPct val="0"/>
        </a:spcAft>
        <a:defRPr sz="4400">
          <a:solidFill>
            <a:schemeClr val="accent2"/>
          </a:solidFill>
          <a:latin typeface="Arial" charset="0"/>
        </a:defRPr>
      </a:lvl5pPr>
      <a:lvl6pPr marL="457200" algn="ctr" rtl="0" fontAlgn="base">
        <a:spcBef>
          <a:spcPct val="0"/>
        </a:spcBef>
        <a:spcAft>
          <a:spcPct val="0"/>
        </a:spcAft>
        <a:defRPr sz="4400">
          <a:solidFill>
            <a:schemeClr val="accent2"/>
          </a:solidFill>
          <a:latin typeface="Arial" charset="0"/>
        </a:defRPr>
      </a:lvl6pPr>
      <a:lvl7pPr marL="914400" algn="ctr" rtl="0" fontAlgn="base">
        <a:spcBef>
          <a:spcPct val="0"/>
        </a:spcBef>
        <a:spcAft>
          <a:spcPct val="0"/>
        </a:spcAft>
        <a:defRPr sz="4400">
          <a:solidFill>
            <a:schemeClr val="accent2"/>
          </a:solidFill>
          <a:latin typeface="Arial" charset="0"/>
        </a:defRPr>
      </a:lvl7pPr>
      <a:lvl8pPr marL="1371600" algn="ctr" rtl="0" fontAlgn="base">
        <a:spcBef>
          <a:spcPct val="0"/>
        </a:spcBef>
        <a:spcAft>
          <a:spcPct val="0"/>
        </a:spcAft>
        <a:defRPr sz="4400">
          <a:solidFill>
            <a:schemeClr val="accent2"/>
          </a:solidFill>
          <a:latin typeface="Arial" charset="0"/>
        </a:defRPr>
      </a:lvl8pPr>
      <a:lvl9pPr marL="1828800" algn="ctr" rtl="0" fontAlgn="base">
        <a:spcBef>
          <a:spcPct val="0"/>
        </a:spcBef>
        <a:spcAft>
          <a:spcPct val="0"/>
        </a:spcAft>
        <a:defRPr sz="44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0D2B22-9945-4D6A-BCDC-478690EC00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3461A4-8181-44D9-8620-B8F1505A09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FDAF87-5B6B-41EB-A984-1249A200F8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F0B7FE6-D699-457C-B2FD-9F2247E361B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FC50B4E-C9F8-458E-8A10-06F7701909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764AA34-F049-4F6B-B72E-1D29162342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951896-9418-44AB-9C91-C1D31E5A4D6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37580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071C1B-02B7-4E57-B031-E30D568149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8752C5-BD9E-42DF-9329-C521CC46D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CDBF7C-3845-4F15-B089-B56C0E691B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0D596F1-7D54-4BC1-BBC0-1DBD402CA5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FD81684-2204-42FA-ADEC-CC530AA5CD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5B6ED78-AC91-4481-A2FB-73CA828E80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7E94099-D4B7-4F14-AFB2-50F8B971194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212480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439CE12-3949-4E2A-9FD5-246CA1AE4EC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11/5/2020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547FC28-EAE9-4E14-84DF-BDEF09CB39C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2336771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2438400" y="274638"/>
            <a:ext cx="7721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fontAlgn="base">
              <a:spcBef>
                <a:spcPct val="0"/>
              </a:spcBef>
              <a:spcAft>
                <a:spcPct val="0"/>
              </a:spcAft>
              <a:defRPr/>
            </a:pPr>
            <a:r>
              <a:rPr lang="en-US"/>
              <a:t>Geomorphology, Fall 2006</a:t>
            </a: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fontAlgn="base">
              <a:spcBef>
                <a:spcPct val="0"/>
              </a:spcBef>
              <a:spcAft>
                <a:spcPct val="0"/>
              </a:spcAft>
            </a:pPr>
            <a:fld id="{0FFAEBB5-D11B-4B09-B135-2928DB468C3D}"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58390320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dt="0"/>
  <p:txStyles>
    <p:titleStyle>
      <a:lvl1pPr algn="ctr" rtl="0" eaLnBrk="0" fontAlgn="base" hangingPunct="0">
        <a:spcBef>
          <a:spcPct val="0"/>
        </a:spcBef>
        <a:spcAft>
          <a:spcPct val="0"/>
        </a:spcAft>
        <a:defRPr sz="4400">
          <a:solidFill>
            <a:schemeClr val="accent2"/>
          </a:solidFill>
          <a:latin typeface="+mj-lt"/>
          <a:ea typeface="+mj-ea"/>
          <a:cs typeface="+mj-cs"/>
        </a:defRPr>
      </a:lvl1pPr>
      <a:lvl2pPr algn="ctr" rtl="0" eaLnBrk="0" fontAlgn="base" hangingPunct="0">
        <a:spcBef>
          <a:spcPct val="0"/>
        </a:spcBef>
        <a:spcAft>
          <a:spcPct val="0"/>
        </a:spcAft>
        <a:defRPr sz="4400">
          <a:solidFill>
            <a:schemeClr val="accent2"/>
          </a:solidFill>
          <a:latin typeface="Arial" charset="0"/>
        </a:defRPr>
      </a:lvl2pPr>
      <a:lvl3pPr algn="ctr" rtl="0" eaLnBrk="0" fontAlgn="base" hangingPunct="0">
        <a:spcBef>
          <a:spcPct val="0"/>
        </a:spcBef>
        <a:spcAft>
          <a:spcPct val="0"/>
        </a:spcAft>
        <a:defRPr sz="4400">
          <a:solidFill>
            <a:schemeClr val="accent2"/>
          </a:solidFill>
          <a:latin typeface="Arial" charset="0"/>
        </a:defRPr>
      </a:lvl3pPr>
      <a:lvl4pPr algn="ctr" rtl="0" eaLnBrk="0" fontAlgn="base" hangingPunct="0">
        <a:spcBef>
          <a:spcPct val="0"/>
        </a:spcBef>
        <a:spcAft>
          <a:spcPct val="0"/>
        </a:spcAft>
        <a:defRPr sz="4400">
          <a:solidFill>
            <a:schemeClr val="accent2"/>
          </a:solidFill>
          <a:latin typeface="Arial" charset="0"/>
        </a:defRPr>
      </a:lvl4pPr>
      <a:lvl5pPr algn="ctr" rtl="0" eaLnBrk="0" fontAlgn="base" hangingPunct="0">
        <a:spcBef>
          <a:spcPct val="0"/>
        </a:spcBef>
        <a:spcAft>
          <a:spcPct val="0"/>
        </a:spcAft>
        <a:defRPr sz="4400">
          <a:solidFill>
            <a:schemeClr val="accent2"/>
          </a:solidFill>
          <a:latin typeface="Arial" charset="0"/>
        </a:defRPr>
      </a:lvl5pPr>
      <a:lvl6pPr marL="457200" algn="ctr" rtl="0" fontAlgn="base">
        <a:spcBef>
          <a:spcPct val="0"/>
        </a:spcBef>
        <a:spcAft>
          <a:spcPct val="0"/>
        </a:spcAft>
        <a:defRPr sz="4400">
          <a:solidFill>
            <a:schemeClr val="accent2"/>
          </a:solidFill>
          <a:latin typeface="Arial" charset="0"/>
        </a:defRPr>
      </a:lvl6pPr>
      <a:lvl7pPr marL="914400" algn="ctr" rtl="0" fontAlgn="base">
        <a:spcBef>
          <a:spcPct val="0"/>
        </a:spcBef>
        <a:spcAft>
          <a:spcPct val="0"/>
        </a:spcAft>
        <a:defRPr sz="4400">
          <a:solidFill>
            <a:schemeClr val="accent2"/>
          </a:solidFill>
          <a:latin typeface="Arial" charset="0"/>
        </a:defRPr>
      </a:lvl7pPr>
      <a:lvl8pPr marL="1371600" algn="ctr" rtl="0" fontAlgn="base">
        <a:spcBef>
          <a:spcPct val="0"/>
        </a:spcBef>
        <a:spcAft>
          <a:spcPct val="0"/>
        </a:spcAft>
        <a:defRPr sz="4400">
          <a:solidFill>
            <a:schemeClr val="accent2"/>
          </a:solidFill>
          <a:latin typeface="Arial" charset="0"/>
        </a:defRPr>
      </a:lvl8pPr>
      <a:lvl9pPr marL="1828800" algn="ctr" rtl="0" fontAlgn="base">
        <a:spcBef>
          <a:spcPct val="0"/>
        </a:spcBef>
        <a:spcAft>
          <a:spcPct val="0"/>
        </a:spcAft>
        <a:defRPr sz="44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D6EFAE5B-17E7-409E-9FB2-B551A7621A7A}" type="datetimeFigureOut">
              <a:rPr lang="en-US" smtClean="0"/>
              <a:pPr>
                <a:defRPr/>
              </a:pPr>
              <a:t>11/5/2020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F0C6E421-180F-4703-8314-7F973D386920}"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279609879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8.wmf"/><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tmp"/><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image" Target="../media/image22.tmp"/><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0.wmf"/><Relationship Id="rId5" Type="http://schemas.openxmlformats.org/officeDocument/2006/relationships/oleObject" Target="../embeddings/oleObject2.bin"/><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2" Type="http://schemas.openxmlformats.org/officeDocument/2006/relationships/image" Target="../media/image24.tmp"/><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8.xml"/></Relationships>
</file>

<file path=ppt/slides/_rels/slide29.xml.rels><?xml version="1.0" encoding="UTF-8" standalone="yes"?>
<Relationships xmlns="http://schemas.openxmlformats.org/package/2006/relationships"><Relationship Id="rId2" Type="http://schemas.openxmlformats.org/officeDocument/2006/relationships/image" Target="../media/image26.tmp"/><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2.tmp"/><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g"/></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g"/><Relationship Id="rId7"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jpg"/><Relationship Id="rId9" Type="http://schemas.openxmlformats.org/officeDocument/2006/relationships/image" Target="../media/image3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eg"/><Relationship Id="rId1" Type="http://schemas.openxmlformats.org/officeDocument/2006/relationships/slideLayout" Target="../slideLayouts/slideLayout29.xml"/><Relationship Id="rId4" Type="http://schemas.openxmlformats.org/officeDocument/2006/relationships/image" Target="../media/image58.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3" Type="http://schemas.openxmlformats.org/officeDocument/2006/relationships/image" Target="../media/image65.tmp"/><Relationship Id="rId2" Type="http://schemas.openxmlformats.org/officeDocument/2006/relationships/image" Target="../media/image64.tmp"/><Relationship Id="rId1" Type="http://schemas.openxmlformats.org/officeDocument/2006/relationships/slideLayout" Target="../slideLayouts/slideLayout40.xml"/><Relationship Id="rId4" Type="http://schemas.openxmlformats.org/officeDocument/2006/relationships/image" Target="../media/image66.tmp"/></Relationships>
</file>

<file path=ppt/slides/_rels/slide55.xml.rels><?xml version="1.0" encoding="UTF-8" standalone="yes"?>
<Relationships xmlns="http://schemas.openxmlformats.org/package/2006/relationships"><Relationship Id="rId2" Type="http://schemas.openxmlformats.org/officeDocument/2006/relationships/image" Target="../media/image67.tmp"/><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2" Type="http://schemas.openxmlformats.org/officeDocument/2006/relationships/image" Target="../media/image68.tmp"/><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3" Type="http://schemas.openxmlformats.org/officeDocument/2006/relationships/image" Target="../media/image70.tmp"/><Relationship Id="rId2" Type="http://schemas.openxmlformats.org/officeDocument/2006/relationships/image" Target="../media/image69.tiff"/><Relationship Id="rId1" Type="http://schemas.openxmlformats.org/officeDocument/2006/relationships/slideLayout" Target="../slideLayouts/slideLayout51.xml"/><Relationship Id="rId4" Type="http://schemas.openxmlformats.org/officeDocument/2006/relationships/image" Target="../media/image71.png"/></Relationships>
</file>

<file path=ppt/slides/_rels/slide5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tiff"/><Relationship Id="rId1" Type="http://schemas.openxmlformats.org/officeDocument/2006/relationships/slideLayout" Target="../slideLayouts/slideLayout51.xml"/></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5.tiff"/><Relationship Id="rId1" Type="http://schemas.openxmlformats.org/officeDocument/2006/relationships/slideLayout" Target="../slideLayouts/slideLayout5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3.xml.rels><?xml version="1.0" encoding="UTF-8" standalone="yes"?>
<Relationships xmlns="http://schemas.openxmlformats.org/package/2006/relationships"><Relationship Id="rId3" Type="http://schemas.openxmlformats.org/officeDocument/2006/relationships/image" Target="../media/image77.tmp"/><Relationship Id="rId2" Type="http://schemas.openxmlformats.org/officeDocument/2006/relationships/image" Target="../media/image76.tmp"/><Relationship Id="rId1" Type="http://schemas.openxmlformats.org/officeDocument/2006/relationships/slideLayout" Target="../slideLayouts/slideLayout6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5.xml.rels><?xml version="1.0" encoding="UTF-8" standalone="yes"?>
<Relationships xmlns="http://schemas.openxmlformats.org/package/2006/relationships"><Relationship Id="rId2" Type="http://schemas.openxmlformats.org/officeDocument/2006/relationships/image" Target="../media/image78.tmp"/><Relationship Id="rId1" Type="http://schemas.openxmlformats.org/officeDocument/2006/relationships/slideLayout" Target="../slideLayouts/slideLayout62.xml"/></Relationships>
</file>

<file path=ppt/slides/_rels/slide66.xml.rels><?xml version="1.0" encoding="UTF-8" standalone="yes"?>
<Relationships xmlns="http://schemas.openxmlformats.org/package/2006/relationships"><Relationship Id="rId2" Type="http://schemas.openxmlformats.org/officeDocument/2006/relationships/image" Target="../media/image79.tmp"/><Relationship Id="rId1" Type="http://schemas.openxmlformats.org/officeDocument/2006/relationships/slideLayout" Target="../slideLayouts/slideLayout6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8.xml.rels><?xml version="1.0" encoding="UTF-8" standalone="yes"?>
<Relationships xmlns="http://schemas.openxmlformats.org/package/2006/relationships"><Relationship Id="rId3" Type="http://schemas.openxmlformats.org/officeDocument/2006/relationships/image" Target="../media/image81.tmp"/><Relationship Id="rId2" Type="http://schemas.openxmlformats.org/officeDocument/2006/relationships/image" Target="../media/image80.tmp"/><Relationship Id="rId1" Type="http://schemas.openxmlformats.org/officeDocument/2006/relationships/slideLayout" Target="../slideLayouts/slideLayout6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7.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2.tmp"/><Relationship Id="rId1" Type="http://schemas.openxmlformats.org/officeDocument/2006/relationships/slideLayout" Target="../slideLayouts/slideLayout6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Refining fault zone mapping approaches and examples</a:t>
            </a:r>
          </a:p>
        </p:txBody>
      </p:sp>
      <p:sp>
        <p:nvSpPr>
          <p:cNvPr id="3" name="Subtitle 2"/>
          <p:cNvSpPr>
            <a:spLocks noGrp="1"/>
          </p:cNvSpPr>
          <p:nvPr>
            <p:ph type="subTitle" idx="1"/>
          </p:nvPr>
        </p:nvSpPr>
        <p:spPr/>
        <p:txBody>
          <a:bodyPr/>
          <a:lstStyle/>
          <a:p>
            <a:r>
              <a:rPr lang="en-US" dirty="0"/>
              <a:t>Ramón Arrowsmith</a:t>
            </a:r>
          </a:p>
          <a:p>
            <a:r>
              <a:rPr lang="en-US" dirty="0"/>
              <a:t>ramon.arrowsmith@asu.edu</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7459" y="5257800"/>
            <a:ext cx="5724541" cy="1602871"/>
          </a:xfrm>
          <a:prstGeom prst="rect">
            <a:avLst/>
          </a:prstGeom>
        </p:spPr>
      </p:pic>
      <p:sp>
        <p:nvSpPr>
          <p:cNvPr id="5" name="TextBox 4"/>
          <p:cNvSpPr txBox="1"/>
          <p:nvPr/>
        </p:nvSpPr>
        <p:spPr>
          <a:xfrm>
            <a:off x="94342" y="109816"/>
            <a:ext cx="11684481" cy="584775"/>
          </a:xfrm>
          <a:prstGeom prst="rect">
            <a:avLst/>
          </a:prstGeom>
          <a:noFill/>
        </p:spPr>
        <p:txBody>
          <a:bodyPr wrap="none" rtlCol="0">
            <a:spAutoFit/>
          </a:bodyPr>
          <a:lstStyle/>
          <a:p>
            <a:r>
              <a:rPr lang="en-US" dirty="0"/>
              <a:t>GLG494/598 (ASU) and GEOL 701J (UNR): </a:t>
            </a:r>
            <a:r>
              <a:rPr lang="en-US" sz="3200" dirty="0"/>
              <a:t>Mapping tectonic faults from geomorphology</a:t>
            </a:r>
            <a:endParaRPr lang="en-US" dirty="0"/>
          </a:p>
        </p:txBody>
      </p:sp>
    </p:spTree>
    <p:extLst>
      <p:ext uri="{BB962C8B-B14F-4D97-AF65-F5344CB8AC3E}">
        <p14:creationId xmlns:p14="http://schemas.microsoft.com/office/powerpoint/2010/main" val="20149962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7538" y="304800"/>
            <a:ext cx="11230708" cy="5016758"/>
          </a:xfrm>
          <a:prstGeom prst="rect">
            <a:avLst/>
          </a:prstGeom>
          <a:noFill/>
        </p:spPr>
        <p:txBody>
          <a:bodyPr wrap="square" rtlCol="0">
            <a:spAutoFit/>
          </a:bodyPr>
          <a:lstStyle/>
          <a:p>
            <a:r>
              <a:rPr lang="en-US" sz="4000" dirty="0"/>
              <a:t>The challenge for us then is to balance moving our mapping closer to the standards of practice without also introducing too much additional bias. [somewhat generic educational challenge for many situations]</a:t>
            </a:r>
          </a:p>
          <a:p>
            <a:endParaRPr lang="en-US" sz="4000" dirty="0"/>
          </a:p>
          <a:p>
            <a:r>
              <a:rPr lang="en-US" sz="4000" dirty="0"/>
              <a:t>We have a great opportunity with our motivated group of geoscientists to address these issues</a:t>
            </a:r>
          </a:p>
        </p:txBody>
      </p:sp>
    </p:spTree>
    <p:extLst>
      <p:ext uri="{BB962C8B-B14F-4D97-AF65-F5344CB8AC3E}">
        <p14:creationId xmlns:p14="http://schemas.microsoft.com/office/powerpoint/2010/main" val="3585569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Mapping Strategies, Guidance, Considerations</a:t>
            </a:r>
          </a:p>
        </p:txBody>
      </p:sp>
      <p:sp>
        <p:nvSpPr>
          <p:cNvPr id="3" name="Content Placeholder 2"/>
          <p:cNvSpPr>
            <a:spLocks noGrp="1"/>
          </p:cNvSpPr>
          <p:nvPr>
            <p:ph idx="1"/>
          </p:nvPr>
        </p:nvSpPr>
        <p:spPr/>
        <p:txBody>
          <a:bodyPr/>
          <a:lstStyle/>
          <a:p>
            <a:r>
              <a:rPr lang="en-US" dirty="0"/>
              <a:t>Generic geologic, geomorphic, morphologic mapping standards</a:t>
            </a:r>
          </a:p>
          <a:p>
            <a:r>
              <a:rPr lang="en-US" dirty="0"/>
              <a:t>California Geological Survey active fault guidelines</a:t>
            </a:r>
          </a:p>
          <a:p>
            <a:r>
              <a:rPr lang="en-US" dirty="0" err="1"/>
              <a:t>McCalpin</a:t>
            </a:r>
            <a:r>
              <a:rPr lang="en-US" dirty="0"/>
              <a:t> flow chart</a:t>
            </a:r>
          </a:p>
          <a:p>
            <a:r>
              <a:rPr lang="en-US" dirty="0"/>
              <a:t>Controls by slip rate, fault type, vegetation and anthropogenic changes, active and </a:t>
            </a:r>
            <a:r>
              <a:rPr lang="en-US" dirty="0" err="1"/>
              <a:t>paleosurface</a:t>
            </a:r>
            <a:r>
              <a:rPr lang="en-US" dirty="0"/>
              <a:t> processes</a:t>
            </a:r>
          </a:p>
          <a:p>
            <a:r>
              <a:rPr lang="en-US" dirty="0"/>
              <a:t>Many examples (heuristics by demonstration)</a:t>
            </a:r>
          </a:p>
          <a:p>
            <a:endParaRPr lang="en-US" dirty="0"/>
          </a:p>
          <a:p>
            <a:endParaRPr lang="en-US" dirty="0"/>
          </a:p>
        </p:txBody>
      </p:sp>
    </p:spTree>
    <p:extLst>
      <p:ext uri="{BB962C8B-B14F-4D97-AF65-F5344CB8AC3E}">
        <p14:creationId xmlns:p14="http://schemas.microsoft.com/office/powerpoint/2010/main" val="1485366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Quality rating for our maps</a:t>
            </a:r>
          </a:p>
        </p:txBody>
      </p:sp>
      <p:sp>
        <p:nvSpPr>
          <p:cNvPr id="3" name="Content Placeholder 2"/>
          <p:cNvSpPr>
            <a:spLocks noGrp="1"/>
          </p:cNvSpPr>
          <p:nvPr>
            <p:ph idx="1"/>
          </p:nvPr>
        </p:nvSpPr>
        <p:spPr/>
        <p:txBody>
          <a:bodyPr>
            <a:normAutofit/>
          </a:bodyPr>
          <a:lstStyle/>
          <a:p>
            <a:r>
              <a:rPr lang="en-US" sz="3200" dirty="0"/>
              <a:t>Basic rules</a:t>
            </a:r>
          </a:p>
          <a:p>
            <a:pPr lvl="1"/>
            <a:r>
              <a:rPr lang="en-US" sz="2800" dirty="0"/>
              <a:t>Bedrock and Quaternary geology correctness</a:t>
            </a:r>
          </a:p>
          <a:p>
            <a:pPr lvl="1"/>
            <a:r>
              <a:rPr lang="en-US" sz="2800" dirty="0"/>
              <a:t>Missing features &amp; Uneven coverage</a:t>
            </a:r>
          </a:p>
          <a:p>
            <a:pPr lvl="1"/>
            <a:r>
              <a:rPr lang="en-US" sz="2800" dirty="0"/>
              <a:t>Consistency</a:t>
            </a:r>
          </a:p>
          <a:p>
            <a:r>
              <a:rPr lang="en-US" sz="3200" dirty="0"/>
              <a:t>How to document your decision making? Is the feature related to active tectonics</a:t>
            </a:r>
          </a:p>
          <a:p>
            <a:r>
              <a:rPr lang="en-US" sz="3200" dirty="0"/>
              <a:t>Are the lines you have drawn supported by the observations?</a:t>
            </a:r>
          </a:p>
        </p:txBody>
      </p:sp>
    </p:spTree>
    <p:extLst>
      <p:ext uri="{BB962C8B-B14F-4D97-AF65-F5344CB8AC3E}">
        <p14:creationId xmlns:p14="http://schemas.microsoft.com/office/powerpoint/2010/main" val="27977185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Active faults—defined by </a:t>
            </a:r>
            <a:r>
              <a:rPr lang="en-US" dirty="0" err="1"/>
              <a:t>recency</a:t>
            </a:r>
            <a:r>
              <a:rPr lang="en-US" dirty="0"/>
              <a:t> of last ground deformation</a:t>
            </a:r>
          </a:p>
        </p:txBody>
      </p:sp>
      <p:sp>
        <p:nvSpPr>
          <p:cNvPr id="4" name="Content Placeholder 3"/>
          <p:cNvSpPr>
            <a:spLocks noGrp="1"/>
          </p:cNvSpPr>
          <p:nvPr>
            <p:ph idx="1"/>
          </p:nvPr>
        </p:nvSpPr>
        <p:spPr>
          <a:xfrm>
            <a:off x="838200" y="1825625"/>
            <a:ext cx="9091246" cy="3320806"/>
          </a:xfrm>
        </p:spPr>
        <p:txBody>
          <a:bodyPr>
            <a:normAutofit lnSpcReduction="10000"/>
          </a:bodyPr>
          <a:lstStyle/>
          <a:p>
            <a:r>
              <a:rPr lang="en-US" sz="3200" dirty="0"/>
              <a:t>USGS Quaternary faults 5 classes: Historic, Holocene to Latest Pleistocene, Late Quaternary, Mid-Late Quaternary, Quaternary </a:t>
            </a:r>
            <a:r>
              <a:rPr lang="en-US" sz="2400" dirty="0"/>
              <a:t>(https://www.usgs.gov/natural-hazards/earthquake-hazards/faults)</a:t>
            </a:r>
          </a:p>
          <a:p>
            <a:r>
              <a:rPr lang="en-US" sz="3200" dirty="0"/>
              <a:t>California Geological Survey maps: Holocene (&lt;12ka)</a:t>
            </a:r>
          </a:p>
          <a:p>
            <a:r>
              <a:rPr lang="en-US" sz="3200" dirty="0"/>
              <a:t>California Division of Dams: Late Pleistocene (&lt;35ka)</a:t>
            </a:r>
          </a:p>
          <a:p>
            <a:r>
              <a:rPr lang="en-US" sz="3200" dirty="0"/>
              <a:t>Holocene is post Last Glacial Maximum</a:t>
            </a:r>
          </a:p>
        </p:txBody>
      </p:sp>
      <p:graphicFrame>
        <p:nvGraphicFramePr>
          <p:cNvPr id="5" name="Object 4"/>
          <p:cNvGraphicFramePr>
            <a:graphicFrameLocks noChangeAspect="1"/>
          </p:cNvGraphicFramePr>
          <p:nvPr>
            <p:extLst>
              <p:ext uri="{D42A27DB-BD31-4B8C-83A1-F6EECF244321}">
                <p14:modId xmlns:p14="http://schemas.microsoft.com/office/powerpoint/2010/main" val="2019644166"/>
              </p:ext>
            </p:extLst>
          </p:nvPr>
        </p:nvGraphicFramePr>
        <p:xfrm>
          <a:off x="10119580" y="0"/>
          <a:ext cx="2019666" cy="6640770"/>
        </p:xfrm>
        <a:graphic>
          <a:graphicData uri="http://schemas.openxmlformats.org/presentationml/2006/ole">
            <mc:AlternateContent xmlns:mc="http://schemas.openxmlformats.org/markup-compatibility/2006">
              <mc:Choice xmlns:v="urn:schemas-microsoft-com:vml" Requires="v">
                <p:oleObj spid="_x0000_s1059" r:id="rId4" imgW="3023280" imgH="9947520" progId="">
                  <p:embed/>
                </p:oleObj>
              </mc:Choice>
              <mc:Fallback>
                <p:oleObj r:id="rId4" imgW="3023280" imgH="9947520" progId="">
                  <p:embed/>
                  <p:pic>
                    <p:nvPicPr>
                      <p:cNvPr id="0" name=""/>
                      <p:cNvPicPr/>
                      <p:nvPr/>
                    </p:nvPicPr>
                    <p:blipFill>
                      <a:blip r:embed="rId5"/>
                      <a:stretch>
                        <a:fillRect/>
                      </a:stretch>
                    </p:blipFill>
                    <p:spPr>
                      <a:xfrm>
                        <a:off x="10119580" y="0"/>
                        <a:ext cx="2019666" cy="6640770"/>
                      </a:xfrm>
                      <a:prstGeom prst="rect">
                        <a:avLst/>
                      </a:prstGeom>
                    </p:spPr>
                  </p:pic>
                </p:oleObj>
              </mc:Fallback>
            </mc:AlternateContent>
          </a:graphicData>
        </a:graphic>
      </p:graphicFrame>
      <p:sp>
        <p:nvSpPr>
          <p:cNvPr id="7" name="TextBox 6"/>
          <p:cNvSpPr txBox="1"/>
          <p:nvPr/>
        </p:nvSpPr>
        <p:spPr>
          <a:xfrm>
            <a:off x="10574215" y="6523573"/>
            <a:ext cx="1284647" cy="369332"/>
          </a:xfrm>
          <a:prstGeom prst="rect">
            <a:avLst/>
          </a:prstGeom>
          <a:solidFill>
            <a:schemeClr val="bg1"/>
          </a:solidFill>
        </p:spPr>
        <p:txBody>
          <a:bodyPr wrap="none" rtlCol="0">
            <a:spAutoFit/>
          </a:bodyPr>
          <a:lstStyle/>
          <a:p>
            <a:r>
              <a:rPr lang="en-US" dirty="0"/>
              <a:t>to 2.588Ma</a:t>
            </a:r>
          </a:p>
        </p:txBody>
      </p:sp>
    </p:spTree>
    <p:extLst>
      <p:ext uri="{BB962C8B-B14F-4D97-AF65-F5344CB8AC3E}">
        <p14:creationId xmlns:p14="http://schemas.microsoft.com/office/powerpoint/2010/main" val="7435365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0359" y="0"/>
            <a:ext cx="10251282" cy="6858000"/>
          </a:xfrm>
          <a:prstGeom prst="rect">
            <a:avLst/>
          </a:prstGeom>
        </p:spPr>
      </p:pic>
      <p:sp>
        <p:nvSpPr>
          <p:cNvPr id="5" name="Rectangle 4"/>
          <p:cNvSpPr/>
          <p:nvPr/>
        </p:nvSpPr>
        <p:spPr>
          <a:xfrm rot="16200000">
            <a:off x="9790641" y="3244334"/>
            <a:ext cx="4128951" cy="369332"/>
          </a:xfrm>
          <a:prstGeom prst="rect">
            <a:avLst/>
          </a:prstGeom>
        </p:spPr>
        <p:txBody>
          <a:bodyPr wrap="none">
            <a:spAutoFit/>
          </a:bodyPr>
          <a:lstStyle/>
          <a:p>
            <a:r>
              <a:rPr lang="en-US" dirty="0"/>
              <a:t>http://quaternary.stratigraphy.org/charts/</a:t>
            </a:r>
          </a:p>
        </p:txBody>
      </p:sp>
    </p:spTree>
    <p:extLst>
      <p:ext uri="{BB962C8B-B14F-4D97-AF65-F5344CB8AC3E}">
        <p14:creationId xmlns:p14="http://schemas.microsoft.com/office/powerpoint/2010/main" val="8080688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59175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1558" y="-54652"/>
            <a:ext cx="8550442" cy="6912652"/>
          </a:xfrm>
          <a:prstGeom prst="rect">
            <a:avLst/>
          </a:prstGeom>
        </p:spPr>
      </p:pic>
      <p:sp>
        <p:nvSpPr>
          <p:cNvPr id="4" name="Rectangle 3"/>
          <p:cNvSpPr/>
          <p:nvPr/>
        </p:nvSpPr>
        <p:spPr>
          <a:xfrm>
            <a:off x="3545305" y="-560725"/>
            <a:ext cx="8646695" cy="34330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769895" y="5799222"/>
            <a:ext cx="8646695" cy="34330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93188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1558" y="-54652"/>
            <a:ext cx="8550442" cy="6912652"/>
          </a:xfrm>
          <a:prstGeom prst="rect">
            <a:avLst/>
          </a:prstGeom>
        </p:spPr>
      </p:pic>
      <p:sp>
        <p:nvSpPr>
          <p:cNvPr id="3" name="Rectangle 2"/>
          <p:cNvSpPr/>
          <p:nvPr/>
        </p:nvSpPr>
        <p:spPr>
          <a:xfrm>
            <a:off x="128337" y="4106779"/>
            <a:ext cx="3641558" cy="2585323"/>
          </a:xfrm>
          <a:prstGeom prst="rect">
            <a:avLst/>
          </a:prstGeom>
        </p:spPr>
        <p:txBody>
          <a:bodyPr wrap="square">
            <a:spAutoFit/>
          </a:bodyPr>
          <a:lstStyle/>
          <a:p>
            <a:r>
              <a:rPr lang="en-US" dirty="0"/>
              <a:t>Cowgill, E. Arrowsmith, J R., Yin, A., Xiaofeng, W., </a:t>
            </a:r>
            <a:r>
              <a:rPr lang="en-US" dirty="0" err="1"/>
              <a:t>Zhengle</a:t>
            </a:r>
            <a:r>
              <a:rPr lang="en-US" dirty="0"/>
              <a:t>, C., The </a:t>
            </a:r>
            <a:r>
              <a:rPr lang="en-US" dirty="0" err="1"/>
              <a:t>Akato</a:t>
            </a:r>
            <a:r>
              <a:rPr lang="en-US" dirty="0"/>
              <a:t> </a:t>
            </a:r>
            <a:r>
              <a:rPr lang="en-US" dirty="0" err="1"/>
              <a:t>Tagh</a:t>
            </a:r>
            <a:r>
              <a:rPr lang="en-US" dirty="0"/>
              <a:t> bend along the </a:t>
            </a:r>
            <a:r>
              <a:rPr lang="en-US" dirty="0" err="1"/>
              <a:t>Altyn</a:t>
            </a:r>
            <a:r>
              <a:rPr lang="en-US" dirty="0"/>
              <a:t> </a:t>
            </a:r>
            <a:r>
              <a:rPr lang="en-US" dirty="0" err="1"/>
              <a:t>Tagh</a:t>
            </a:r>
            <a:r>
              <a:rPr lang="en-US" dirty="0"/>
              <a:t> fault, NW Tibet 2. Active deformation and the importance of </a:t>
            </a:r>
            <a:r>
              <a:rPr lang="en-US" dirty="0" err="1"/>
              <a:t>transpression</a:t>
            </a:r>
            <a:r>
              <a:rPr lang="en-US" dirty="0"/>
              <a:t> and strain-hardening along the </a:t>
            </a:r>
            <a:r>
              <a:rPr lang="en-US" dirty="0" err="1"/>
              <a:t>Altyn</a:t>
            </a:r>
            <a:r>
              <a:rPr lang="en-US" dirty="0"/>
              <a:t> </a:t>
            </a:r>
            <a:r>
              <a:rPr lang="en-US" dirty="0" err="1"/>
              <a:t>Tagh</a:t>
            </a:r>
            <a:r>
              <a:rPr lang="en-US" dirty="0"/>
              <a:t> system, Geological Society of America Bulletin, 116, p. 1443--1464, 2004. </a:t>
            </a:r>
          </a:p>
        </p:txBody>
      </p:sp>
    </p:spTree>
    <p:extLst>
      <p:ext uri="{BB962C8B-B14F-4D97-AF65-F5344CB8AC3E}">
        <p14:creationId xmlns:p14="http://schemas.microsoft.com/office/powerpoint/2010/main" val="88470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89228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411" y="670325"/>
            <a:ext cx="11877253" cy="6089257"/>
          </a:xfrm>
          <a:prstGeom prst="rect">
            <a:avLst/>
          </a:prstGeom>
        </p:spPr>
      </p:pic>
      <p:pic>
        <p:nvPicPr>
          <p:cNvPr id="3" name="Picture 2"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9442" y="0"/>
            <a:ext cx="3864222" cy="889087"/>
          </a:xfrm>
          <a:prstGeom prst="rect">
            <a:avLst/>
          </a:prstGeom>
        </p:spPr>
      </p:pic>
    </p:spTree>
    <p:extLst>
      <p:ext uri="{BB962C8B-B14F-4D97-AF65-F5344CB8AC3E}">
        <p14:creationId xmlns:p14="http://schemas.microsoft.com/office/powerpoint/2010/main" val="1630656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7538" y="304800"/>
            <a:ext cx="11230708" cy="3785652"/>
          </a:xfrm>
          <a:prstGeom prst="rect">
            <a:avLst/>
          </a:prstGeom>
          <a:noFill/>
        </p:spPr>
        <p:txBody>
          <a:bodyPr wrap="square" rtlCol="0">
            <a:spAutoFit/>
          </a:bodyPr>
          <a:lstStyle/>
          <a:p>
            <a:r>
              <a:rPr lang="en-US" sz="4000" dirty="0"/>
              <a:t>What is the fault rupture hazard at sites near active faults?</a:t>
            </a:r>
          </a:p>
          <a:p>
            <a:endParaRPr lang="en-US" sz="4000" dirty="0"/>
          </a:p>
          <a:p>
            <a:r>
              <a:rPr lang="en-US" sz="4000" dirty="0"/>
              <a:t>First step is what we are doing in our class which is to MAP fault traces and deformation zones active in the recent geologic past.</a:t>
            </a:r>
          </a:p>
        </p:txBody>
      </p:sp>
    </p:spTree>
    <p:extLst>
      <p:ext uri="{BB962C8B-B14F-4D97-AF65-F5344CB8AC3E}">
        <p14:creationId xmlns:p14="http://schemas.microsoft.com/office/powerpoint/2010/main" val="391834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695" y="-1"/>
            <a:ext cx="12343640" cy="214162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8356" y="2141620"/>
            <a:ext cx="28154601" cy="4884822"/>
          </a:xfrm>
          <a:prstGeom prst="rect">
            <a:avLst/>
          </a:prstGeom>
        </p:spPr>
      </p:pic>
    </p:spTree>
    <p:extLst>
      <p:ext uri="{BB962C8B-B14F-4D97-AF65-F5344CB8AC3E}">
        <p14:creationId xmlns:p14="http://schemas.microsoft.com/office/powerpoint/2010/main" val="29582691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002314" cy="194911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679030"/>
            <a:ext cx="25733357" cy="4178969"/>
          </a:xfrm>
          <a:prstGeom prst="rect">
            <a:avLst/>
          </a:prstGeom>
        </p:spPr>
      </p:pic>
    </p:spTree>
    <p:extLst>
      <p:ext uri="{BB962C8B-B14F-4D97-AF65-F5344CB8AC3E}">
        <p14:creationId xmlns:p14="http://schemas.microsoft.com/office/powerpoint/2010/main" val="8200542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8228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6690" y="0"/>
            <a:ext cx="4315310" cy="6827438"/>
          </a:xfrm>
          <a:prstGeom prst="rect">
            <a:avLst/>
          </a:prstGeom>
        </p:spPr>
      </p:pic>
      <p:sp>
        <p:nvSpPr>
          <p:cNvPr id="4" name="TextBox 3"/>
          <p:cNvSpPr txBox="1"/>
          <p:nvPr/>
        </p:nvSpPr>
        <p:spPr>
          <a:xfrm>
            <a:off x="144378" y="0"/>
            <a:ext cx="7732311" cy="6924973"/>
          </a:xfrm>
          <a:prstGeom prst="rect">
            <a:avLst/>
          </a:prstGeom>
          <a:noFill/>
        </p:spPr>
        <p:txBody>
          <a:bodyPr wrap="square" rtlCol="0">
            <a:spAutoFit/>
          </a:bodyPr>
          <a:lstStyle/>
          <a:p>
            <a:r>
              <a:rPr lang="en-US" sz="1700" dirty="0"/>
              <a:t>Geomorphic features are ranked according to a scale of clarity by using the following codes: </a:t>
            </a:r>
          </a:p>
          <a:p>
            <a:r>
              <a:rPr lang="en-US" sz="1700" dirty="0"/>
              <a:t>G1 indicates strongly pronounced features; </a:t>
            </a:r>
          </a:p>
          <a:p>
            <a:r>
              <a:rPr lang="en-US" sz="1700" dirty="0"/>
              <a:t>G2 indicates distinct features; </a:t>
            </a:r>
          </a:p>
          <a:p>
            <a:r>
              <a:rPr lang="en-US" sz="1700" dirty="0"/>
              <a:t>G3 indicates features with weaker expression. </a:t>
            </a:r>
          </a:p>
          <a:p>
            <a:r>
              <a:rPr lang="en-US" sz="1700" dirty="0"/>
              <a:t>Features of uncertain tectonic origin are queried. </a:t>
            </a:r>
          </a:p>
          <a:p>
            <a:endParaRPr lang="en-US" sz="1700" dirty="0"/>
          </a:p>
          <a:p>
            <a:r>
              <a:rPr lang="en-US" sz="1700" dirty="0"/>
              <a:t>The geomorphic codes do not reflect the degree of confidence in the judgement that particular fault traces are of Holocene age. Instead, where evidence for Holocene displacement is less certain, the map delineates the fault trace as a dotted line or queried dotted line. </a:t>
            </a:r>
          </a:p>
          <a:p>
            <a:endParaRPr lang="en-US" sz="1700" dirty="0"/>
          </a:p>
          <a:p>
            <a:r>
              <a:rPr lang="en-US" sz="1700" dirty="0"/>
              <a:t>The accuracy of active fault locations relates to the clarity of geomorphic expression as well as any additional lines of evidence that accurately delineate the fault. For example, sections of the fault characterized by strongly pronounced and distinct features (G1 or G2) that coincide with creep evidence and/or geological evidence for Holocene displacement can be more accurately located than ambiguous fault traces defined by weakly expressed features that lack evidence for creep or geologic information derived from paleoseismic trenches.</a:t>
            </a:r>
          </a:p>
          <a:p>
            <a:r>
              <a:rPr lang="en-US" sz="1700" dirty="0"/>
              <a:t> </a:t>
            </a:r>
          </a:p>
          <a:p>
            <a:r>
              <a:rPr lang="en-US" sz="1700" dirty="0"/>
              <a:t>Uncertainty in the location of fault traces is expressed by varying line types in the following way: (1) solid lines indicate well located traces (≤±25 m); (2) dashed lines indicate traces located with less certainty (≤±50 m); and (3) dotted lines indicate concealed or inferred fault traces (≤±75 m). </a:t>
            </a:r>
          </a:p>
          <a:p>
            <a:endParaRPr lang="en-US" sz="1200" dirty="0"/>
          </a:p>
          <a:p>
            <a:r>
              <a:rPr lang="en-US" sz="1200" dirty="0"/>
              <a:t>Follows </a:t>
            </a:r>
            <a:r>
              <a:rPr lang="en-US" sz="1200" dirty="0" err="1"/>
              <a:t>Lienkaemper</a:t>
            </a:r>
            <a:r>
              <a:rPr lang="en-US" sz="1200" dirty="0"/>
              <a:t>, J.J., 1992, Map of recently active traces of the Hayward Fault, Alameda and Contra Costa Counties, California: U.S. Geological Survey Miscellaneous Field Studies Map MF-2196, map scale 1:24,000, 13 p. </a:t>
            </a:r>
          </a:p>
        </p:txBody>
      </p:sp>
      <p:pic>
        <p:nvPicPr>
          <p:cNvPr id="2" name="Picture 1"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26395" y="-1"/>
            <a:ext cx="2037331" cy="1409685"/>
          </a:xfrm>
          <a:prstGeom prst="rect">
            <a:avLst/>
          </a:prstGeom>
        </p:spPr>
      </p:pic>
    </p:spTree>
    <p:extLst>
      <p:ext uri="{BB962C8B-B14F-4D97-AF65-F5344CB8AC3E}">
        <p14:creationId xmlns:p14="http://schemas.microsoft.com/office/powerpoint/2010/main" val="11262306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942" y="352927"/>
            <a:ext cx="10474272" cy="5614736"/>
          </a:xfrm>
          <a:prstGeom prst="rect">
            <a:avLst/>
          </a:prstGeom>
        </p:spPr>
      </p:pic>
      <p:sp>
        <p:nvSpPr>
          <p:cNvPr id="3" name="Rectangle 2"/>
          <p:cNvSpPr/>
          <p:nvPr/>
        </p:nvSpPr>
        <p:spPr>
          <a:xfrm>
            <a:off x="962528" y="6234045"/>
            <a:ext cx="10892590" cy="369332"/>
          </a:xfrm>
          <a:prstGeom prst="rect">
            <a:avLst/>
          </a:prstGeom>
        </p:spPr>
        <p:txBody>
          <a:bodyPr wrap="square">
            <a:spAutoFit/>
          </a:bodyPr>
          <a:lstStyle/>
          <a:p>
            <a:r>
              <a:rPr lang="en-US" dirty="0">
                <a:latin typeface="g_d0_f6"/>
              </a:rPr>
              <a:t>Hayward fault-related geomorphic features (black, G1; dotted, G2; white, G3) (</a:t>
            </a:r>
            <a:r>
              <a:rPr lang="en-US" dirty="0" err="1">
                <a:latin typeface="g_d0_f6"/>
              </a:rPr>
              <a:t>Lienkaemper</a:t>
            </a:r>
            <a:r>
              <a:rPr lang="en-US" dirty="0">
                <a:latin typeface="g_d0_f6"/>
              </a:rPr>
              <a:t>, 1992)</a:t>
            </a:r>
            <a:endParaRPr lang="en-US" dirty="0"/>
          </a:p>
        </p:txBody>
      </p:sp>
      <p:sp>
        <p:nvSpPr>
          <p:cNvPr id="4" name="TextBox 3"/>
          <p:cNvSpPr txBox="1"/>
          <p:nvPr/>
        </p:nvSpPr>
        <p:spPr>
          <a:xfrm>
            <a:off x="5110871" y="122094"/>
            <a:ext cx="2595903" cy="461665"/>
          </a:xfrm>
          <a:prstGeom prst="rect">
            <a:avLst/>
          </a:prstGeom>
          <a:noFill/>
        </p:spPr>
        <p:txBody>
          <a:bodyPr wrap="none" rtlCol="0">
            <a:spAutoFit/>
          </a:bodyPr>
          <a:lstStyle/>
          <a:p>
            <a:r>
              <a:rPr lang="en-US" sz="2400" dirty="0"/>
              <a:t>Quality assessment</a:t>
            </a:r>
          </a:p>
        </p:txBody>
      </p:sp>
      <p:sp>
        <p:nvSpPr>
          <p:cNvPr id="5" name="Rectangle 4"/>
          <p:cNvSpPr/>
          <p:nvPr/>
        </p:nvSpPr>
        <p:spPr>
          <a:xfrm>
            <a:off x="6096000" y="6514782"/>
            <a:ext cx="6096000" cy="369332"/>
          </a:xfrm>
          <a:prstGeom prst="rect">
            <a:avLst/>
          </a:prstGeom>
        </p:spPr>
        <p:txBody>
          <a:bodyPr>
            <a:spAutoFit/>
          </a:bodyPr>
          <a:lstStyle/>
          <a:p>
            <a:r>
              <a:rPr lang="en-US" sz="900" dirty="0"/>
              <a:t>https://www.researchgate.net/publication/237789684_Map_of_recently_active_traces_of_the_Hayward_fault_Alameda_and_Contra_Costa_counties_California</a:t>
            </a:r>
          </a:p>
        </p:txBody>
      </p:sp>
    </p:spTree>
    <p:extLst>
      <p:ext uri="{BB962C8B-B14F-4D97-AF65-F5344CB8AC3E}">
        <p14:creationId xmlns:p14="http://schemas.microsoft.com/office/powerpoint/2010/main" val="36546843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488"/>
            <a:ext cx="3983146" cy="243414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5937" y="-607839"/>
            <a:ext cx="4890683" cy="7558327"/>
          </a:xfrm>
          <a:prstGeom prst="rect">
            <a:avLst/>
          </a:prstGeom>
        </p:spPr>
      </p:pic>
      <p:graphicFrame>
        <p:nvGraphicFramePr>
          <p:cNvPr id="4" name="Object 3"/>
          <p:cNvGraphicFramePr>
            <a:graphicFrameLocks noChangeAspect="1"/>
          </p:cNvGraphicFramePr>
          <p:nvPr>
            <p:extLst>
              <p:ext uri="{D42A27DB-BD31-4B8C-83A1-F6EECF244321}">
                <p14:modId xmlns:p14="http://schemas.microsoft.com/office/powerpoint/2010/main" val="1912573766"/>
              </p:ext>
            </p:extLst>
          </p:nvPr>
        </p:nvGraphicFramePr>
        <p:xfrm>
          <a:off x="0" y="2778790"/>
          <a:ext cx="4316413" cy="1306513"/>
        </p:xfrm>
        <a:graphic>
          <a:graphicData uri="http://schemas.openxmlformats.org/presentationml/2006/ole">
            <mc:AlternateContent xmlns:mc="http://schemas.openxmlformats.org/markup-compatibility/2006">
              <mc:Choice xmlns:v="urn:schemas-microsoft-com:vml" Requires="v">
                <p:oleObj spid="_x0000_s2100" r:id="rId5" imgW="4316400" imgH="1305720" progId="">
                  <p:embed/>
                </p:oleObj>
              </mc:Choice>
              <mc:Fallback>
                <p:oleObj r:id="rId5" imgW="4316400" imgH="1305720" progId="">
                  <p:embed/>
                  <p:pic>
                    <p:nvPicPr>
                      <p:cNvPr id="0" name=""/>
                      <p:cNvPicPr/>
                      <p:nvPr/>
                    </p:nvPicPr>
                    <p:blipFill>
                      <a:blip r:embed="rId6"/>
                      <a:stretch>
                        <a:fillRect/>
                      </a:stretch>
                    </p:blipFill>
                    <p:spPr>
                      <a:xfrm>
                        <a:off x="0" y="2778790"/>
                        <a:ext cx="4316413" cy="1306513"/>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794211653"/>
              </p:ext>
            </p:extLst>
          </p:nvPr>
        </p:nvGraphicFramePr>
        <p:xfrm>
          <a:off x="8551530" y="92488"/>
          <a:ext cx="3560261" cy="6725441"/>
        </p:xfrm>
        <a:graphic>
          <a:graphicData uri="http://schemas.openxmlformats.org/presentationml/2006/ole">
            <mc:AlternateContent xmlns:mc="http://schemas.openxmlformats.org/markup-compatibility/2006">
              <mc:Choice xmlns:v="urn:schemas-microsoft-com:vml" Requires="v">
                <p:oleObj spid="_x0000_s2101" r:id="rId7" imgW="2504160" imgH="4728600" progId="">
                  <p:embed/>
                </p:oleObj>
              </mc:Choice>
              <mc:Fallback>
                <p:oleObj r:id="rId7" imgW="2504160" imgH="4728600" progId="">
                  <p:embed/>
                  <p:pic>
                    <p:nvPicPr>
                      <p:cNvPr id="0" name=""/>
                      <p:cNvPicPr/>
                      <p:nvPr/>
                    </p:nvPicPr>
                    <p:blipFill>
                      <a:blip r:embed="rId8"/>
                      <a:stretch>
                        <a:fillRect/>
                      </a:stretch>
                    </p:blipFill>
                    <p:spPr>
                      <a:xfrm>
                        <a:off x="8551530" y="92488"/>
                        <a:ext cx="3560261" cy="6725441"/>
                      </a:xfrm>
                      <a:prstGeom prst="rect">
                        <a:avLst/>
                      </a:prstGeom>
                    </p:spPr>
                  </p:pic>
                </p:oleObj>
              </mc:Fallback>
            </mc:AlternateContent>
          </a:graphicData>
        </a:graphic>
      </p:graphicFrame>
    </p:spTree>
    <p:extLst>
      <p:ext uri="{BB962C8B-B14F-4D97-AF65-F5344CB8AC3E}">
        <p14:creationId xmlns:p14="http://schemas.microsoft.com/office/powerpoint/2010/main" val="6003676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53" y="517358"/>
            <a:ext cx="12182847" cy="5338010"/>
          </a:xfrm>
          <a:prstGeom prst="rect">
            <a:avLst/>
          </a:prstGeom>
        </p:spPr>
      </p:pic>
      <p:sp>
        <p:nvSpPr>
          <p:cNvPr id="3" name="Rectangle 2"/>
          <p:cNvSpPr/>
          <p:nvPr/>
        </p:nvSpPr>
        <p:spPr>
          <a:xfrm>
            <a:off x="3845946" y="55693"/>
            <a:ext cx="4783425" cy="461665"/>
          </a:xfrm>
          <a:prstGeom prst="rect">
            <a:avLst/>
          </a:prstGeom>
        </p:spPr>
        <p:txBody>
          <a:bodyPr wrap="none">
            <a:spAutoFit/>
          </a:bodyPr>
          <a:lstStyle/>
          <a:p>
            <a:r>
              <a:rPr lang="en-US" sz="2400" dirty="0"/>
              <a:t>line types and geomorphic indicators</a:t>
            </a:r>
          </a:p>
        </p:txBody>
      </p:sp>
      <p:sp>
        <p:nvSpPr>
          <p:cNvPr id="4" name="Rectangle 3"/>
          <p:cNvSpPr/>
          <p:nvPr/>
        </p:nvSpPr>
        <p:spPr>
          <a:xfrm>
            <a:off x="3510500" y="6233266"/>
            <a:ext cx="8681500" cy="369332"/>
          </a:xfrm>
          <a:prstGeom prst="rect">
            <a:avLst/>
          </a:prstGeom>
        </p:spPr>
        <p:txBody>
          <a:bodyPr wrap="square">
            <a:spAutoFit/>
          </a:bodyPr>
          <a:lstStyle/>
          <a:p>
            <a:r>
              <a:rPr lang="en-US" dirty="0"/>
              <a:t>http://activetectonics.asu.edu/mapping_active_faults/Lectures/Strike_slip_koehler.pdf</a:t>
            </a:r>
          </a:p>
        </p:txBody>
      </p:sp>
    </p:spTree>
    <p:extLst>
      <p:ext uri="{BB962C8B-B14F-4D97-AF65-F5344CB8AC3E}">
        <p14:creationId xmlns:p14="http://schemas.microsoft.com/office/powerpoint/2010/main" val="31027574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9363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Screen Clippi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4484"/>
            <a:ext cx="8807116" cy="1062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4" name="Picture 1" descr="Screen Clippi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81812" y="0"/>
            <a:ext cx="4110188" cy="4957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05326" y="3826042"/>
            <a:ext cx="1660358" cy="3224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720515" y="4483768"/>
            <a:ext cx="6509086" cy="3224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125026" y="5310642"/>
            <a:ext cx="1949123" cy="369332"/>
          </a:xfrm>
          <a:prstGeom prst="rect">
            <a:avLst/>
          </a:prstGeom>
          <a:noFill/>
        </p:spPr>
        <p:txBody>
          <a:bodyPr wrap="none" rtlCol="0">
            <a:spAutoFit/>
          </a:bodyPr>
          <a:lstStyle/>
          <a:p>
            <a:r>
              <a:rPr lang="en-US" dirty="0" err="1"/>
              <a:t>McCalpin</a:t>
            </a:r>
            <a:r>
              <a:rPr lang="en-US" dirty="0"/>
              <a:t> textbook</a:t>
            </a:r>
          </a:p>
        </p:txBody>
      </p:sp>
    </p:spTree>
    <p:extLst>
      <p:ext uri="{BB962C8B-B14F-4D97-AF65-F5344CB8AC3E}">
        <p14:creationId xmlns:p14="http://schemas.microsoft.com/office/powerpoint/2010/main" val="26865361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538"/>
            <a:ext cx="12060099" cy="6658104"/>
          </a:xfrm>
          <a:prstGeom prst="rect">
            <a:avLst/>
          </a:prstGeom>
        </p:spPr>
      </p:pic>
    </p:spTree>
    <p:extLst>
      <p:ext uri="{BB962C8B-B14F-4D97-AF65-F5344CB8AC3E}">
        <p14:creationId xmlns:p14="http://schemas.microsoft.com/office/powerpoint/2010/main" val="1471075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611" y="122717"/>
            <a:ext cx="3386162" cy="2181241"/>
          </a:xfrm>
          <a:prstGeom prst="rect">
            <a:avLst/>
          </a:prstGeom>
        </p:spPr>
      </p:pic>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9825" y="122717"/>
            <a:ext cx="8137910" cy="5211283"/>
          </a:xfrm>
          <a:prstGeom prst="rect">
            <a:avLst/>
          </a:prstGeom>
        </p:spPr>
      </p:pic>
      <p:sp>
        <p:nvSpPr>
          <p:cNvPr id="4" name="Rectangle 3"/>
          <p:cNvSpPr/>
          <p:nvPr/>
        </p:nvSpPr>
        <p:spPr>
          <a:xfrm>
            <a:off x="1113692" y="5462734"/>
            <a:ext cx="9636369"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Plate 2 is useful for the class – A tectonic geomorphic map that Jerry produced, mostly from older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airphotos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(although the topo base shows many of the features pretty well).  I think Plate 3 helps illustrate the evolution of many pieces of data into a unified fault map. </a:t>
            </a:r>
          </a:p>
        </p:txBody>
      </p:sp>
      <p:sp>
        <p:nvSpPr>
          <p:cNvPr id="5" name="TextBox 4"/>
          <p:cNvSpPr txBox="1"/>
          <p:nvPr/>
        </p:nvSpPr>
        <p:spPr>
          <a:xfrm>
            <a:off x="10984524" y="6359385"/>
            <a:ext cx="10033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-Dawson</a:t>
            </a:r>
          </a:p>
        </p:txBody>
      </p:sp>
    </p:spTree>
    <p:extLst>
      <p:ext uri="{BB962C8B-B14F-4D97-AF65-F5344CB8AC3E}">
        <p14:creationId xmlns:p14="http://schemas.microsoft.com/office/powerpoint/2010/main" val="35515429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14589" y="6339118"/>
            <a:ext cx="2745740" cy="140209"/>
          </a:xfrm>
          <a:prstGeom prst="rect">
            <a:avLst/>
          </a:prstGeom>
        </p:spPr>
        <p:txBody>
          <a:bodyPr vert="horz" wrap="square" lIns="0" tIns="16933" rIns="0" bIns="0" rtlCol="0">
            <a:spAutoFit/>
          </a:bodyPr>
          <a:lstStyle/>
          <a:p>
            <a:pPr marL="16933">
              <a:spcBef>
                <a:spcPts val="133"/>
              </a:spcBef>
            </a:pPr>
            <a:r>
              <a:rPr sz="800" spc="-40" dirty="0">
                <a:solidFill>
                  <a:srgbClr val="8A8D8E"/>
                </a:solidFill>
                <a:latin typeface="Lucida Sans"/>
                <a:cs typeface="Lucida Sans"/>
              </a:rPr>
              <a:t>California </a:t>
            </a:r>
            <a:r>
              <a:rPr sz="800" spc="-47" dirty="0">
                <a:solidFill>
                  <a:srgbClr val="8A8D8E"/>
                </a:solidFill>
                <a:latin typeface="Lucida Sans"/>
                <a:cs typeface="Lucida Sans"/>
              </a:rPr>
              <a:t>Department </a:t>
            </a:r>
            <a:r>
              <a:rPr sz="800" spc="-27" dirty="0">
                <a:solidFill>
                  <a:srgbClr val="8A8D8E"/>
                </a:solidFill>
                <a:latin typeface="Lucida Sans"/>
                <a:cs typeface="Lucida Sans"/>
              </a:rPr>
              <a:t>of </a:t>
            </a:r>
            <a:r>
              <a:rPr sz="800" spc="-40" dirty="0">
                <a:solidFill>
                  <a:srgbClr val="8A8D8E"/>
                </a:solidFill>
                <a:latin typeface="Lucida Sans"/>
                <a:cs typeface="Lucida Sans"/>
              </a:rPr>
              <a:t>Conservation </a:t>
            </a:r>
            <a:r>
              <a:rPr sz="800" spc="-20" dirty="0">
                <a:solidFill>
                  <a:srgbClr val="8A8D8E"/>
                </a:solidFill>
                <a:latin typeface="Lucida Sans"/>
                <a:cs typeface="Lucida Sans"/>
              </a:rPr>
              <a:t>|</a:t>
            </a:r>
            <a:r>
              <a:rPr sz="800" spc="-193" dirty="0">
                <a:solidFill>
                  <a:srgbClr val="8A8D8E"/>
                </a:solidFill>
                <a:latin typeface="Lucida Sans"/>
                <a:cs typeface="Lucida Sans"/>
              </a:rPr>
              <a:t> </a:t>
            </a:r>
            <a:r>
              <a:rPr sz="800" spc="-33" dirty="0">
                <a:solidFill>
                  <a:srgbClr val="8A8D8E"/>
                </a:solidFill>
                <a:latin typeface="Lucida Sans"/>
                <a:cs typeface="Lucida Sans"/>
              </a:rPr>
              <a:t>conservation.ca.gov</a:t>
            </a:r>
            <a:endParaRPr sz="800">
              <a:latin typeface="Lucida Sans"/>
              <a:cs typeface="Lucida Sans"/>
            </a:endParaRPr>
          </a:p>
        </p:txBody>
      </p:sp>
      <p:grpSp>
        <p:nvGrpSpPr>
          <p:cNvPr id="3" name="object 3"/>
          <p:cNvGrpSpPr/>
          <p:nvPr/>
        </p:nvGrpSpPr>
        <p:grpSpPr>
          <a:xfrm>
            <a:off x="2261616" y="1"/>
            <a:ext cx="9650307" cy="6250940"/>
            <a:chOff x="1696212" y="0"/>
            <a:chExt cx="7237730" cy="4688205"/>
          </a:xfrm>
        </p:grpSpPr>
        <p:sp>
          <p:nvSpPr>
            <p:cNvPr id="4" name="object 4"/>
            <p:cNvSpPr/>
            <p:nvPr/>
          </p:nvSpPr>
          <p:spPr>
            <a:xfrm>
              <a:off x="7516368" y="0"/>
              <a:ext cx="1417319" cy="809243"/>
            </a:xfrm>
            <a:prstGeom prst="rect">
              <a:avLst/>
            </a:prstGeom>
            <a:blipFill>
              <a:blip r:embed="rId2" cstate="print"/>
              <a:stretch>
                <a:fillRect/>
              </a:stretch>
            </a:blipFill>
          </p:spPr>
          <p:txBody>
            <a:bodyPr wrap="square" lIns="0" tIns="0" rIns="0" bIns="0" rtlCol="0"/>
            <a:lstStyle/>
            <a:p>
              <a:endParaRPr sz="2400"/>
            </a:p>
          </p:txBody>
        </p:sp>
        <p:sp>
          <p:nvSpPr>
            <p:cNvPr id="5" name="object 5"/>
            <p:cNvSpPr/>
            <p:nvPr/>
          </p:nvSpPr>
          <p:spPr>
            <a:xfrm>
              <a:off x="1696212" y="752855"/>
              <a:ext cx="6009117" cy="3637775"/>
            </a:xfrm>
            <a:prstGeom prst="rect">
              <a:avLst/>
            </a:prstGeom>
            <a:blipFill>
              <a:blip r:embed="rId3" cstate="print"/>
              <a:stretch>
                <a:fillRect/>
              </a:stretch>
            </a:blipFill>
          </p:spPr>
          <p:txBody>
            <a:bodyPr wrap="square" lIns="0" tIns="0" rIns="0" bIns="0" rtlCol="0"/>
            <a:lstStyle/>
            <a:p>
              <a:endParaRPr sz="2400"/>
            </a:p>
          </p:txBody>
        </p:sp>
        <p:sp>
          <p:nvSpPr>
            <p:cNvPr id="6" name="object 6"/>
            <p:cNvSpPr/>
            <p:nvPr/>
          </p:nvSpPr>
          <p:spPr>
            <a:xfrm>
              <a:off x="4076700" y="4325111"/>
              <a:ext cx="242315" cy="362711"/>
            </a:xfrm>
            <a:prstGeom prst="rect">
              <a:avLst/>
            </a:prstGeom>
            <a:blipFill>
              <a:blip r:embed="rId4" cstate="print"/>
              <a:stretch>
                <a:fillRect/>
              </a:stretch>
            </a:blipFill>
          </p:spPr>
          <p:txBody>
            <a:bodyPr wrap="square" lIns="0" tIns="0" rIns="0" bIns="0" rtlCol="0"/>
            <a:lstStyle/>
            <a:p>
              <a:endParaRPr sz="2400"/>
            </a:p>
          </p:txBody>
        </p:sp>
        <p:sp>
          <p:nvSpPr>
            <p:cNvPr id="7" name="object 7"/>
            <p:cNvSpPr/>
            <p:nvPr/>
          </p:nvSpPr>
          <p:spPr>
            <a:xfrm>
              <a:off x="4197857" y="4347209"/>
              <a:ext cx="0" cy="134620"/>
            </a:xfrm>
            <a:custGeom>
              <a:avLst/>
              <a:gdLst/>
              <a:ahLst/>
              <a:cxnLst/>
              <a:rect l="l" t="t" r="r" b="b"/>
              <a:pathLst>
                <a:path h="134620">
                  <a:moveTo>
                    <a:pt x="0" y="0"/>
                  </a:moveTo>
                  <a:lnTo>
                    <a:pt x="0" y="134518"/>
                  </a:lnTo>
                </a:path>
              </a:pathLst>
            </a:custGeom>
            <a:ln w="25908">
              <a:solidFill>
                <a:srgbClr val="4F81BC"/>
              </a:solidFill>
            </a:ln>
          </p:spPr>
          <p:txBody>
            <a:bodyPr wrap="square" lIns="0" tIns="0" rIns="0" bIns="0" rtlCol="0"/>
            <a:lstStyle/>
            <a:p>
              <a:endParaRPr sz="2400"/>
            </a:p>
          </p:txBody>
        </p:sp>
        <p:sp>
          <p:nvSpPr>
            <p:cNvPr id="8" name="object 8"/>
            <p:cNvSpPr/>
            <p:nvPr/>
          </p:nvSpPr>
          <p:spPr>
            <a:xfrm>
              <a:off x="4158999" y="4468772"/>
              <a:ext cx="78105" cy="78105"/>
            </a:xfrm>
            <a:custGeom>
              <a:avLst/>
              <a:gdLst/>
              <a:ahLst/>
              <a:cxnLst/>
              <a:rect l="l" t="t" r="r" b="b"/>
              <a:pathLst>
                <a:path w="78104" h="78104">
                  <a:moveTo>
                    <a:pt x="77724" y="0"/>
                  </a:moveTo>
                  <a:lnTo>
                    <a:pt x="0" y="0"/>
                  </a:lnTo>
                  <a:lnTo>
                    <a:pt x="38862" y="77724"/>
                  </a:lnTo>
                  <a:lnTo>
                    <a:pt x="77724" y="0"/>
                  </a:lnTo>
                  <a:close/>
                </a:path>
              </a:pathLst>
            </a:custGeom>
            <a:solidFill>
              <a:srgbClr val="4F81BC"/>
            </a:solidFill>
          </p:spPr>
          <p:txBody>
            <a:bodyPr wrap="square" lIns="0" tIns="0" rIns="0" bIns="0" rtlCol="0"/>
            <a:lstStyle/>
            <a:p>
              <a:endParaRPr sz="2400"/>
            </a:p>
          </p:txBody>
        </p:sp>
      </p:grpSp>
      <p:sp>
        <p:nvSpPr>
          <p:cNvPr id="9" name="object 9"/>
          <p:cNvSpPr/>
          <p:nvPr/>
        </p:nvSpPr>
        <p:spPr>
          <a:xfrm>
            <a:off x="1015" y="6793992"/>
            <a:ext cx="12192000" cy="0"/>
          </a:xfrm>
          <a:custGeom>
            <a:avLst/>
            <a:gdLst/>
            <a:ahLst/>
            <a:cxnLst/>
            <a:rect l="l" t="t" r="r" b="b"/>
            <a:pathLst>
              <a:path w="9144000">
                <a:moveTo>
                  <a:pt x="9144000" y="0"/>
                </a:moveTo>
                <a:lnTo>
                  <a:pt x="0" y="0"/>
                </a:lnTo>
              </a:path>
            </a:pathLst>
          </a:custGeom>
          <a:ln w="102107">
            <a:solidFill>
              <a:srgbClr val="C4820E"/>
            </a:solidFill>
          </a:ln>
        </p:spPr>
        <p:txBody>
          <a:bodyPr wrap="square" lIns="0" tIns="0" rIns="0" bIns="0" rtlCol="0"/>
          <a:lstStyle/>
          <a:p>
            <a:endParaRPr sz="2400"/>
          </a:p>
        </p:txBody>
      </p:sp>
      <p:sp>
        <p:nvSpPr>
          <p:cNvPr id="10" name="object 10"/>
          <p:cNvSpPr txBox="1"/>
          <p:nvPr/>
        </p:nvSpPr>
        <p:spPr>
          <a:xfrm>
            <a:off x="11364298" y="6319191"/>
            <a:ext cx="110913" cy="181310"/>
          </a:xfrm>
          <a:prstGeom prst="rect">
            <a:avLst/>
          </a:prstGeom>
        </p:spPr>
        <p:txBody>
          <a:bodyPr vert="horz" wrap="square" lIns="0" tIns="16933" rIns="0" bIns="0" rtlCol="0">
            <a:spAutoFit/>
          </a:bodyPr>
          <a:lstStyle/>
          <a:p>
            <a:pPr marL="16933">
              <a:spcBef>
                <a:spcPts val="133"/>
              </a:spcBef>
            </a:pPr>
            <a:r>
              <a:rPr sz="1067" spc="-73" dirty="0">
                <a:solidFill>
                  <a:srgbClr val="8A8D8E"/>
                </a:solidFill>
                <a:latin typeface="Lucida Sans"/>
                <a:cs typeface="Lucida Sans"/>
              </a:rPr>
              <a:t>6</a:t>
            </a:r>
            <a:endParaRPr sz="1067">
              <a:latin typeface="Lucida Sans"/>
              <a:cs typeface="Lucida Sans"/>
            </a:endParaRPr>
          </a:p>
        </p:txBody>
      </p:sp>
      <p:sp>
        <p:nvSpPr>
          <p:cNvPr id="11" name="object 11"/>
          <p:cNvSpPr txBox="1">
            <a:spLocks noGrp="1"/>
          </p:cNvSpPr>
          <p:nvPr>
            <p:ph type="title"/>
          </p:nvPr>
        </p:nvSpPr>
        <p:spPr>
          <a:xfrm>
            <a:off x="580124" y="202218"/>
            <a:ext cx="7010400" cy="386430"/>
          </a:xfrm>
          <a:prstGeom prst="rect">
            <a:avLst/>
          </a:prstGeom>
        </p:spPr>
        <p:txBody>
          <a:bodyPr vert="horz" wrap="square" lIns="0" tIns="16933" rIns="0" bIns="0" rtlCol="0" anchor="ctr">
            <a:spAutoFit/>
          </a:bodyPr>
          <a:lstStyle/>
          <a:p>
            <a:pPr marL="16933">
              <a:lnSpc>
                <a:spcPct val="100000"/>
              </a:lnSpc>
              <a:spcBef>
                <a:spcPts val="133"/>
              </a:spcBef>
            </a:pPr>
            <a:r>
              <a:rPr sz="2400" spc="7" dirty="0">
                <a:solidFill>
                  <a:srgbClr val="1D272F"/>
                </a:solidFill>
              </a:rPr>
              <a:t>Typical </a:t>
            </a:r>
            <a:r>
              <a:rPr sz="2400" spc="-107" dirty="0">
                <a:solidFill>
                  <a:srgbClr val="1D272F"/>
                </a:solidFill>
              </a:rPr>
              <a:t>CGS </a:t>
            </a:r>
            <a:r>
              <a:rPr sz="2400" spc="7" dirty="0">
                <a:solidFill>
                  <a:srgbClr val="1D272F"/>
                </a:solidFill>
              </a:rPr>
              <a:t>Workflow </a:t>
            </a:r>
            <a:r>
              <a:rPr sz="2400" spc="60" dirty="0">
                <a:solidFill>
                  <a:srgbClr val="1D272F"/>
                </a:solidFill>
              </a:rPr>
              <a:t>for </a:t>
            </a:r>
            <a:r>
              <a:rPr sz="2400" spc="20" dirty="0">
                <a:solidFill>
                  <a:srgbClr val="1D272F"/>
                </a:solidFill>
              </a:rPr>
              <a:t>Active </a:t>
            </a:r>
            <a:r>
              <a:rPr sz="2400" spc="47" dirty="0">
                <a:solidFill>
                  <a:srgbClr val="1D272F"/>
                </a:solidFill>
              </a:rPr>
              <a:t>Fault</a:t>
            </a:r>
            <a:r>
              <a:rPr sz="2400" spc="140" dirty="0">
                <a:solidFill>
                  <a:srgbClr val="1D272F"/>
                </a:solidFill>
              </a:rPr>
              <a:t> </a:t>
            </a:r>
            <a:r>
              <a:rPr sz="2400" spc="-7" dirty="0">
                <a:solidFill>
                  <a:srgbClr val="1D272F"/>
                </a:solidFill>
              </a:rPr>
              <a:t>Mapping</a:t>
            </a:r>
            <a:endParaRPr sz="2400"/>
          </a:p>
        </p:txBody>
      </p:sp>
    </p:spTree>
    <p:extLst>
      <p:ext uri="{BB962C8B-B14F-4D97-AF65-F5344CB8AC3E}">
        <p14:creationId xmlns:p14="http://schemas.microsoft.com/office/powerpoint/2010/main" val="31596520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14589" y="6339118"/>
            <a:ext cx="2745740" cy="140209"/>
          </a:xfrm>
          <a:prstGeom prst="rect">
            <a:avLst/>
          </a:prstGeom>
        </p:spPr>
        <p:txBody>
          <a:bodyPr vert="horz" wrap="square" lIns="0" tIns="16933" rIns="0" bIns="0" rtlCol="0">
            <a:spAutoFit/>
          </a:bodyPr>
          <a:lstStyle/>
          <a:p>
            <a:pPr marL="16933">
              <a:spcBef>
                <a:spcPts val="133"/>
              </a:spcBef>
            </a:pPr>
            <a:r>
              <a:rPr sz="800" spc="-40" dirty="0">
                <a:solidFill>
                  <a:srgbClr val="8A8D8E"/>
                </a:solidFill>
                <a:latin typeface="Lucida Sans"/>
                <a:cs typeface="Lucida Sans"/>
              </a:rPr>
              <a:t>California </a:t>
            </a:r>
            <a:r>
              <a:rPr sz="800" spc="-47" dirty="0">
                <a:solidFill>
                  <a:srgbClr val="8A8D8E"/>
                </a:solidFill>
                <a:latin typeface="Lucida Sans"/>
                <a:cs typeface="Lucida Sans"/>
              </a:rPr>
              <a:t>Department </a:t>
            </a:r>
            <a:r>
              <a:rPr sz="800" spc="-27" dirty="0">
                <a:solidFill>
                  <a:srgbClr val="8A8D8E"/>
                </a:solidFill>
                <a:latin typeface="Lucida Sans"/>
                <a:cs typeface="Lucida Sans"/>
              </a:rPr>
              <a:t>of </a:t>
            </a:r>
            <a:r>
              <a:rPr sz="800" spc="-40" dirty="0">
                <a:solidFill>
                  <a:srgbClr val="8A8D8E"/>
                </a:solidFill>
                <a:latin typeface="Lucida Sans"/>
                <a:cs typeface="Lucida Sans"/>
              </a:rPr>
              <a:t>Conservation </a:t>
            </a:r>
            <a:r>
              <a:rPr sz="800" spc="-20" dirty="0">
                <a:solidFill>
                  <a:srgbClr val="8A8D8E"/>
                </a:solidFill>
                <a:latin typeface="Lucida Sans"/>
                <a:cs typeface="Lucida Sans"/>
              </a:rPr>
              <a:t>|</a:t>
            </a:r>
            <a:r>
              <a:rPr sz="800" spc="-193" dirty="0">
                <a:solidFill>
                  <a:srgbClr val="8A8D8E"/>
                </a:solidFill>
                <a:latin typeface="Lucida Sans"/>
                <a:cs typeface="Lucida Sans"/>
              </a:rPr>
              <a:t> </a:t>
            </a:r>
            <a:r>
              <a:rPr sz="800" spc="-33" dirty="0">
                <a:solidFill>
                  <a:srgbClr val="8A8D8E"/>
                </a:solidFill>
                <a:latin typeface="Lucida Sans"/>
                <a:cs typeface="Lucida Sans"/>
              </a:rPr>
              <a:t>conservation.ca.gov</a:t>
            </a:r>
            <a:endParaRPr sz="800">
              <a:latin typeface="Lucida Sans"/>
              <a:cs typeface="Lucida Sans"/>
            </a:endParaRPr>
          </a:p>
        </p:txBody>
      </p:sp>
      <p:grpSp>
        <p:nvGrpSpPr>
          <p:cNvPr id="3" name="object 3"/>
          <p:cNvGrpSpPr/>
          <p:nvPr/>
        </p:nvGrpSpPr>
        <p:grpSpPr>
          <a:xfrm>
            <a:off x="-67139" y="1"/>
            <a:ext cx="12328313" cy="6862233"/>
            <a:chOff x="-50355" y="0"/>
            <a:chExt cx="9246235" cy="5146675"/>
          </a:xfrm>
        </p:grpSpPr>
        <p:sp>
          <p:nvSpPr>
            <p:cNvPr id="4" name="object 4"/>
            <p:cNvSpPr/>
            <p:nvPr/>
          </p:nvSpPr>
          <p:spPr>
            <a:xfrm>
              <a:off x="7516368" y="0"/>
              <a:ext cx="1417319" cy="809243"/>
            </a:xfrm>
            <a:prstGeom prst="rect">
              <a:avLst/>
            </a:prstGeom>
            <a:blipFill>
              <a:blip r:embed="rId2" cstate="print"/>
              <a:stretch>
                <a:fillRect/>
              </a:stretch>
            </a:blipFill>
          </p:spPr>
          <p:txBody>
            <a:bodyPr wrap="square" lIns="0" tIns="0" rIns="0" bIns="0" rtlCol="0"/>
            <a:lstStyle/>
            <a:p>
              <a:endParaRPr sz="2400"/>
            </a:p>
          </p:txBody>
        </p:sp>
        <p:sp>
          <p:nvSpPr>
            <p:cNvPr id="5" name="object 5"/>
            <p:cNvSpPr/>
            <p:nvPr/>
          </p:nvSpPr>
          <p:spPr>
            <a:xfrm>
              <a:off x="762" y="5095494"/>
              <a:ext cx="9144000" cy="0"/>
            </a:xfrm>
            <a:custGeom>
              <a:avLst/>
              <a:gdLst/>
              <a:ahLst/>
              <a:cxnLst/>
              <a:rect l="l" t="t" r="r" b="b"/>
              <a:pathLst>
                <a:path w="9144000">
                  <a:moveTo>
                    <a:pt x="9144000" y="0"/>
                  </a:moveTo>
                  <a:lnTo>
                    <a:pt x="0" y="0"/>
                  </a:lnTo>
                </a:path>
              </a:pathLst>
            </a:custGeom>
            <a:ln w="102107">
              <a:solidFill>
                <a:srgbClr val="C4820E"/>
              </a:solidFill>
            </a:ln>
          </p:spPr>
          <p:txBody>
            <a:bodyPr wrap="square" lIns="0" tIns="0" rIns="0" bIns="0" rtlCol="0"/>
            <a:lstStyle/>
            <a:p>
              <a:endParaRPr sz="2400"/>
            </a:p>
          </p:txBody>
        </p:sp>
      </p:grpSp>
      <p:sp>
        <p:nvSpPr>
          <p:cNvPr id="6" name="object 6"/>
          <p:cNvSpPr txBox="1"/>
          <p:nvPr/>
        </p:nvSpPr>
        <p:spPr>
          <a:xfrm>
            <a:off x="11381231" y="6345963"/>
            <a:ext cx="77047" cy="153888"/>
          </a:xfrm>
          <a:prstGeom prst="rect">
            <a:avLst/>
          </a:prstGeom>
        </p:spPr>
        <p:txBody>
          <a:bodyPr vert="horz" wrap="square" lIns="0" tIns="0" rIns="0" bIns="0" rtlCol="0">
            <a:spAutoFit/>
          </a:bodyPr>
          <a:lstStyle/>
          <a:p>
            <a:pPr>
              <a:lnSpc>
                <a:spcPts val="1207"/>
              </a:lnSpc>
            </a:pPr>
            <a:r>
              <a:rPr sz="1067" spc="-73" dirty="0">
                <a:solidFill>
                  <a:srgbClr val="8A8D8E"/>
                </a:solidFill>
                <a:latin typeface="Lucida Sans"/>
                <a:cs typeface="Lucida Sans"/>
              </a:rPr>
              <a:t>7</a:t>
            </a:r>
            <a:endParaRPr sz="1067">
              <a:latin typeface="Lucida Sans"/>
              <a:cs typeface="Lucida Sans"/>
            </a:endParaRPr>
          </a:p>
        </p:txBody>
      </p:sp>
      <p:sp>
        <p:nvSpPr>
          <p:cNvPr id="7" name="object 7"/>
          <p:cNvSpPr txBox="1">
            <a:spLocks noGrp="1"/>
          </p:cNvSpPr>
          <p:nvPr>
            <p:ph type="title"/>
          </p:nvPr>
        </p:nvSpPr>
        <p:spPr>
          <a:xfrm>
            <a:off x="580124" y="202218"/>
            <a:ext cx="7010400" cy="386430"/>
          </a:xfrm>
          <a:prstGeom prst="rect">
            <a:avLst/>
          </a:prstGeom>
        </p:spPr>
        <p:txBody>
          <a:bodyPr vert="horz" wrap="square" lIns="0" tIns="16933" rIns="0" bIns="0" rtlCol="0" anchor="ctr">
            <a:spAutoFit/>
          </a:bodyPr>
          <a:lstStyle/>
          <a:p>
            <a:pPr marL="16933">
              <a:lnSpc>
                <a:spcPct val="100000"/>
              </a:lnSpc>
              <a:spcBef>
                <a:spcPts val="133"/>
              </a:spcBef>
            </a:pPr>
            <a:r>
              <a:rPr sz="2400" spc="7" dirty="0"/>
              <a:t>Typical </a:t>
            </a:r>
            <a:r>
              <a:rPr sz="2400" spc="-107" dirty="0"/>
              <a:t>CGS </a:t>
            </a:r>
            <a:r>
              <a:rPr sz="2400" spc="7" dirty="0"/>
              <a:t>Workflow </a:t>
            </a:r>
            <a:r>
              <a:rPr sz="2400" spc="60" dirty="0"/>
              <a:t>for </a:t>
            </a:r>
            <a:r>
              <a:rPr sz="2400" spc="20" dirty="0"/>
              <a:t>Active </a:t>
            </a:r>
            <a:r>
              <a:rPr sz="2400" spc="47" dirty="0"/>
              <a:t>Fault</a:t>
            </a:r>
            <a:r>
              <a:rPr sz="2400" spc="140" dirty="0"/>
              <a:t> </a:t>
            </a:r>
            <a:r>
              <a:rPr sz="2400" spc="-7" dirty="0"/>
              <a:t>Mapping</a:t>
            </a:r>
            <a:endParaRPr sz="2400"/>
          </a:p>
        </p:txBody>
      </p:sp>
      <p:grpSp>
        <p:nvGrpSpPr>
          <p:cNvPr id="8" name="object 8"/>
          <p:cNvGrpSpPr/>
          <p:nvPr/>
        </p:nvGrpSpPr>
        <p:grpSpPr>
          <a:xfrm>
            <a:off x="408433" y="725425"/>
            <a:ext cx="11764433" cy="5971540"/>
            <a:chOff x="306324" y="544068"/>
            <a:chExt cx="8823325" cy="4478655"/>
          </a:xfrm>
        </p:grpSpPr>
        <p:sp>
          <p:nvSpPr>
            <p:cNvPr id="9" name="object 9"/>
            <p:cNvSpPr/>
            <p:nvPr/>
          </p:nvSpPr>
          <p:spPr>
            <a:xfrm>
              <a:off x="4756405" y="4445508"/>
              <a:ext cx="4373167" cy="577120"/>
            </a:xfrm>
            <a:prstGeom prst="rect">
              <a:avLst/>
            </a:prstGeom>
            <a:blipFill>
              <a:blip r:embed="rId3" cstate="print"/>
              <a:stretch>
                <a:fillRect/>
              </a:stretch>
            </a:blipFill>
          </p:spPr>
          <p:txBody>
            <a:bodyPr wrap="square" lIns="0" tIns="0" rIns="0" bIns="0" rtlCol="0"/>
            <a:lstStyle/>
            <a:p>
              <a:endParaRPr sz="2400"/>
            </a:p>
          </p:txBody>
        </p:sp>
        <p:sp>
          <p:nvSpPr>
            <p:cNvPr id="10" name="object 10"/>
            <p:cNvSpPr/>
            <p:nvPr/>
          </p:nvSpPr>
          <p:spPr>
            <a:xfrm>
              <a:off x="306324" y="544068"/>
              <a:ext cx="4374464" cy="3947160"/>
            </a:xfrm>
            <a:prstGeom prst="rect">
              <a:avLst/>
            </a:prstGeom>
            <a:blipFill>
              <a:blip r:embed="rId4" cstate="print"/>
              <a:stretch>
                <a:fillRect/>
              </a:stretch>
            </a:blipFill>
          </p:spPr>
          <p:txBody>
            <a:bodyPr wrap="square" lIns="0" tIns="0" rIns="0" bIns="0" rtlCol="0"/>
            <a:lstStyle/>
            <a:p>
              <a:endParaRPr sz="2400"/>
            </a:p>
          </p:txBody>
        </p:sp>
        <p:sp>
          <p:nvSpPr>
            <p:cNvPr id="11" name="object 11"/>
            <p:cNvSpPr/>
            <p:nvPr/>
          </p:nvSpPr>
          <p:spPr>
            <a:xfrm>
              <a:off x="2420112" y="4370832"/>
              <a:ext cx="4617719" cy="260603"/>
            </a:xfrm>
            <a:prstGeom prst="rect">
              <a:avLst/>
            </a:prstGeom>
            <a:blipFill>
              <a:blip r:embed="rId5" cstate="print"/>
              <a:stretch>
                <a:fillRect/>
              </a:stretch>
            </a:blipFill>
          </p:spPr>
          <p:txBody>
            <a:bodyPr wrap="square" lIns="0" tIns="0" rIns="0" bIns="0" rtlCol="0"/>
            <a:lstStyle/>
            <a:p>
              <a:endParaRPr sz="2400"/>
            </a:p>
          </p:txBody>
        </p:sp>
        <p:sp>
          <p:nvSpPr>
            <p:cNvPr id="12" name="object 12"/>
            <p:cNvSpPr/>
            <p:nvPr/>
          </p:nvSpPr>
          <p:spPr>
            <a:xfrm>
              <a:off x="2474213" y="4392929"/>
              <a:ext cx="4380230" cy="99060"/>
            </a:xfrm>
            <a:custGeom>
              <a:avLst/>
              <a:gdLst/>
              <a:ahLst/>
              <a:cxnLst/>
              <a:rect l="l" t="t" r="r" b="b"/>
              <a:pathLst>
                <a:path w="4380230" h="99060">
                  <a:moveTo>
                    <a:pt x="0" y="0"/>
                  </a:moveTo>
                  <a:lnTo>
                    <a:pt x="0" y="98526"/>
                  </a:lnTo>
                  <a:lnTo>
                    <a:pt x="4380115" y="98526"/>
                  </a:lnTo>
                </a:path>
              </a:pathLst>
            </a:custGeom>
            <a:ln w="22859">
              <a:solidFill>
                <a:srgbClr val="1D272F"/>
              </a:solidFill>
            </a:ln>
          </p:spPr>
          <p:txBody>
            <a:bodyPr wrap="square" lIns="0" tIns="0" rIns="0" bIns="0" rtlCol="0"/>
            <a:lstStyle/>
            <a:p>
              <a:endParaRPr sz="2400"/>
            </a:p>
          </p:txBody>
        </p:sp>
        <p:sp>
          <p:nvSpPr>
            <p:cNvPr id="13" name="object 13"/>
            <p:cNvSpPr/>
            <p:nvPr/>
          </p:nvSpPr>
          <p:spPr>
            <a:xfrm>
              <a:off x="6841631" y="4453354"/>
              <a:ext cx="76200" cy="76200"/>
            </a:xfrm>
            <a:custGeom>
              <a:avLst/>
              <a:gdLst/>
              <a:ahLst/>
              <a:cxnLst/>
              <a:rect l="l" t="t" r="r" b="b"/>
              <a:pathLst>
                <a:path w="76200" h="76200">
                  <a:moveTo>
                    <a:pt x="0" y="0"/>
                  </a:moveTo>
                  <a:lnTo>
                    <a:pt x="0" y="76199"/>
                  </a:lnTo>
                  <a:lnTo>
                    <a:pt x="76200" y="38099"/>
                  </a:lnTo>
                  <a:lnTo>
                    <a:pt x="0" y="0"/>
                  </a:lnTo>
                  <a:close/>
                </a:path>
              </a:pathLst>
            </a:custGeom>
            <a:solidFill>
              <a:srgbClr val="1D272F"/>
            </a:solidFill>
          </p:spPr>
          <p:txBody>
            <a:bodyPr wrap="square" lIns="0" tIns="0" rIns="0" bIns="0" rtlCol="0"/>
            <a:lstStyle/>
            <a:p>
              <a:endParaRPr sz="2400"/>
            </a:p>
          </p:txBody>
        </p:sp>
        <p:sp>
          <p:nvSpPr>
            <p:cNvPr id="14" name="object 14"/>
            <p:cNvSpPr/>
            <p:nvPr/>
          </p:nvSpPr>
          <p:spPr>
            <a:xfrm>
              <a:off x="4797552" y="656844"/>
              <a:ext cx="4238625" cy="3633470"/>
            </a:xfrm>
            <a:custGeom>
              <a:avLst/>
              <a:gdLst/>
              <a:ahLst/>
              <a:cxnLst/>
              <a:rect l="l" t="t" r="r" b="b"/>
              <a:pathLst>
                <a:path w="4238625" h="3633470">
                  <a:moveTo>
                    <a:pt x="4238244" y="0"/>
                  </a:moveTo>
                  <a:lnTo>
                    <a:pt x="0" y="0"/>
                  </a:lnTo>
                  <a:lnTo>
                    <a:pt x="0" y="3633216"/>
                  </a:lnTo>
                  <a:lnTo>
                    <a:pt x="4238244" y="3633216"/>
                  </a:lnTo>
                  <a:lnTo>
                    <a:pt x="4238244" y="0"/>
                  </a:lnTo>
                  <a:close/>
                </a:path>
              </a:pathLst>
            </a:custGeom>
            <a:solidFill>
              <a:srgbClr val="FFFFFF"/>
            </a:solidFill>
          </p:spPr>
          <p:txBody>
            <a:bodyPr wrap="square" lIns="0" tIns="0" rIns="0" bIns="0" rtlCol="0"/>
            <a:lstStyle/>
            <a:p>
              <a:endParaRPr sz="2400"/>
            </a:p>
          </p:txBody>
        </p:sp>
      </p:grpSp>
      <p:sp>
        <p:nvSpPr>
          <p:cNvPr id="15" name="object 15"/>
          <p:cNvSpPr txBox="1"/>
          <p:nvPr/>
        </p:nvSpPr>
        <p:spPr>
          <a:xfrm>
            <a:off x="6501297" y="870266"/>
            <a:ext cx="5353472" cy="4752519"/>
          </a:xfrm>
          <a:prstGeom prst="rect">
            <a:avLst/>
          </a:prstGeom>
        </p:spPr>
        <p:txBody>
          <a:bodyPr vert="horz" wrap="square" lIns="0" tIns="55880" rIns="0" bIns="0" rtlCol="0">
            <a:spAutoFit/>
          </a:bodyPr>
          <a:lstStyle/>
          <a:p>
            <a:pPr marL="246374" marR="665462" indent="-230288">
              <a:lnSpc>
                <a:spcPts val="2452"/>
              </a:lnSpc>
              <a:spcBef>
                <a:spcPts val="440"/>
              </a:spcBef>
              <a:buFont typeface="Arial"/>
              <a:buChar char="•"/>
              <a:tabLst>
                <a:tab pos="247220" algn="l"/>
              </a:tabLst>
            </a:pPr>
            <a:r>
              <a:rPr sz="2267" spc="-152" dirty="0">
                <a:solidFill>
                  <a:srgbClr val="1D272F"/>
                </a:solidFill>
                <a:latin typeface="Lucida Sans"/>
                <a:cs typeface="Lucida Sans"/>
              </a:rPr>
              <a:t>High, </a:t>
            </a:r>
            <a:r>
              <a:rPr sz="2267" spc="-127" dirty="0">
                <a:solidFill>
                  <a:srgbClr val="1D272F"/>
                </a:solidFill>
                <a:latin typeface="Lucida Sans"/>
                <a:cs typeface="Lucida Sans"/>
              </a:rPr>
              <a:t>moderate, </a:t>
            </a:r>
            <a:r>
              <a:rPr sz="2267" spc="-87" dirty="0">
                <a:solidFill>
                  <a:srgbClr val="1D272F"/>
                </a:solidFill>
                <a:latin typeface="Lucida Sans"/>
                <a:cs typeface="Lucida Sans"/>
              </a:rPr>
              <a:t>low </a:t>
            </a:r>
            <a:r>
              <a:rPr sz="2267" spc="-80" dirty="0">
                <a:solidFill>
                  <a:srgbClr val="1D272F"/>
                </a:solidFill>
                <a:latin typeface="Lucida Sans"/>
                <a:cs typeface="Lucida Sans"/>
              </a:rPr>
              <a:t>categories</a:t>
            </a:r>
            <a:r>
              <a:rPr sz="2267" spc="-233" dirty="0">
                <a:solidFill>
                  <a:srgbClr val="1D272F"/>
                </a:solidFill>
                <a:latin typeface="Lucida Sans"/>
                <a:cs typeface="Lucida Sans"/>
              </a:rPr>
              <a:t> </a:t>
            </a:r>
            <a:r>
              <a:rPr sz="2267" spc="-87" dirty="0">
                <a:solidFill>
                  <a:srgbClr val="1D272F"/>
                </a:solidFill>
                <a:latin typeface="Lucida Sans"/>
                <a:cs typeface="Lucida Sans"/>
              </a:rPr>
              <a:t>are  </a:t>
            </a:r>
            <a:r>
              <a:rPr sz="2267" spc="-100" dirty="0">
                <a:solidFill>
                  <a:srgbClr val="1D272F"/>
                </a:solidFill>
                <a:latin typeface="Lucida Sans"/>
                <a:cs typeface="Lucida Sans"/>
              </a:rPr>
              <a:t>relative.</a:t>
            </a:r>
            <a:endParaRPr sz="2267">
              <a:latin typeface="Lucida Sans"/>
              <a:cs typeface="Lucida Sans"/>
            </a:endParaRPr>
          </a:p>
          <a:p>
            <a:pPr marL="855959" marR="6773" lvl="1" indent="-230288">
              <a:lnSpc>
                <a:spcPts val="2452"/>
              </a:lnSpc>
              <a:spcBef>
                <a:spcPts val="533"/>
              </a:spcBef>
              <a:buFont typeface="Arial"/>
              <a:buChar char="•"/>
              <a:tabLst>
                <a:tab pos="856805" algn="l"/>
              </a:tabLst>
            </a:pPr>
            <a:r>
              <a:rPr sz="2267" spc="-87" dirty="0">
                <a:solidFill>
                  <a:srgbClr val="1D272F"/>
                </a:solidFill>
                <a:latin typeface="Lucida Sans"/>
                <a:cs typeface="Lucida Sans"/>
              </a:rPr>
              <a:t>Advisable </a:t>
            </a:r>
            <a:r>
              <a:rPr sz="2267" spc="-107" dirty="0">
                <a:solidFill>
                  <a:srgbClr val="1D272F"/>
                </a:solidFill>
                <a:latin typeface="Lucida Sans"/>
                <a:cs typeface="Lucida Sans"/>
              </a:rPr>
              <a:t>to </a:t>
            </a:r>
            <a:r>
              <a:rPr sz="2267" spc="-80" dirty="0">
                <a:solidFill>
                  <a:srgbClr val="1D272F"/>
                </a:solidFill>
                <a:latin typeface="Lucida Sans"/>
                <a:cs typeface="Lucida Sans"/>
              </a:rPr>
              <a:t>have </a:t>
            </a:r>
            <a:r>
              <a:rPr sz="2267" spc="-73" dirty="0">
                <a:solidFill>
                  <a:srgbClr val="1D272F"/>
                </a:solidFill>
                <a:latin typeface="Lucida Sans"/>
                <a:cs typeface="Lucida Sans"/>
              </a:rPr>
              <a:t>some </a:t>
            </a:r>
            <a:r>
              <a:rPr sz="2267" spc="-107" dirty="0">
                <a:solidFill>
                  <a:srgbClr val="1D272F"/>
                </a:solidFill>
                <a:latin typeface="Lucida Sans"/>
                <a:cs typeface="Lucida Sans"/>
              </a:rPr>
              <a:t>examples  </a:t>
            </a:r>
            <a:r>
              <a:rPr sz="2267" spc="-113" dirty="0">
                <a:solidFill>
                  <a:srgbClr val="1D272F"/>
                </a:solidFill>
                <a:latin typeface="Lucida Sans"/>
                <a:cs typeface="Lucida Sans"/>
              </a:rPr>
              <a:t>from the </a:t>
            </a:r>
            <a:r>
              <a:rPr sz="2267" spc="-107" dirty="0">
                <a:solidFill>
                  <a:srgbClr val="1D272F"/>
                </a:solidFill>
                <a:latin typeface="Lucida Sans"/>
                <a:cs typeface="Lucida Sans"/>
              </a:rPr>
              <a:t>project </a:t>
            </a:r>
            <a:r>
              <a:rPr sz="2267" spc="-67" dirty="0">
                <a:solidFill>
                  <a:srgbClr val="1D272F"/>
                </a:solidFill>
                <a:latin typeface="Lucida Sans"/>
                <a:cs typeface="Lucida Sans"/>
              </a:rPr>
              <a:t>area </a:t>
            </a:r>
            <a:r>
              <a:rPr sz="2267" spc="-113" dirty="0">
                <a:solidFill>
                  <a:srgbClr val="1D272F"/>
                </a:solidFill>
                <a:latin typeface="Lucida Sans"/>
                <a:cs typeface="Lucida Sans"/>
              </a:rPr>
              <a:t>illustrating  </a:t>
            </a:r>
            <a:r>
              <a:rPr sz="2267" spc="-100" dirty="0">
                <a:solidFill>
                  <a:srgbClr val="1D272F"/>
                </a:solidFill>
                <a:latin typeface="Lucida Sans"/>
                <a:cs typeface="Lucida Sans"/>
              </a:rPr>
              <a:t>how </a:t>
            </a:r>
            <a:r>
              <a:rPr sz="2267" spc="-167" dirty="0">
                <a:solidFill>
                  <a:srgbClr val="1D272F"/>
                </a:solidFill>
                <a:latin typeface="Lucida Sans"/>
                <a:cs typeface="Lucida Sans"/>
              </a:rPr>
              <a:t>you, </a:t>
            </a:r>
            <a:r>
              <a:rPr sz="2267" spc="-7" dirty="0">
                <a:solidFill>
                  <a:srgbClr val="1D272F"/>
                </a:solidFill>
                <a:latin typeface="Lucida Sans"/>
                <a:cs typeface="Lucida Sans"/>
              </a:rPr>
              <a:t>as </a:t>
            </a:r>
            <a:r>
              <a:rPr sz="2267" spc="-113" dirty="0">
                <a:solidFill>
                  <a:srgbClr val="1D272F"/>
                </a:solidFill>
                <a:latin typeface="Lucida Sans"/>
                <a:cs typeface="Lucida Sans"/>
              </a:rPr>
              <a:t>the </a:t>
            </a:r>
            <a:r>
              <a:rPr sz="2267" spc="-140" dirty="0">
                <a:solidFill>
                  <a:srgbClr val="1D272F"/>
                </a:solidFill>
                <a:latin typeface="Lucida Sans"/>
                <a:cs typeface="Lucida Sans"/>
              </a:rPr>
              <a:t>mapper, </a:t>
            </a:r>
            <a:r>
              <a:rPr sz="2267" spc="-73" dirty="0">
                <a:solidFill>
                  <a:srgbClr val="1D272F"/>
                </a:solidFill>
                <a:latin typeface="Lucida Sans"/>
                <a:cs typeface="Lucida Sans"/>
              </a:rPr>
              <a:t>assign</a:t>
            </a:r>
            <a:r>
              <a:rPr sz="2267" spc="-493" dirty="0">
                <a:solidFill>
                  <a:srgbClr val="1D272F"/>
                </a:solidFill>
                <a:latin typeface="Lucida Sans"/>
                <a:cs typeface="Lucida Sans"/>
              </a:rPr>
              <a:t> </a:t>
            </a:r>
            <a:r>
              <a:rPr sz="2267" spc="-113" dirty="0">
                <a:solidFill>
                  <a:srgbClr val="1D272F"/>
                </a:solidFill>
                <a:latin typeface="Lucida Sans"/>
                <a:cs typeface="Lucida Sans"/>
              </a:rPr>
              <a:t>the  </a:t>
            </a:r>
            <a:r>
              <a:rPr sz="2267" spc="-87" dirty="0">
                <a:solidFill>
                  <a:srgbClr val="1D272F"/>
                </a:solidFill>
                <a:latin typeface="Lucida Sans"/>
                <a:cs typeface="Lucida Sans"/>
              </a:rPr>
              <a:t>categories.</a:t>
            </a:r>
            <a:endParaRPr sz="2267">
              <a:latin typeface="Lucida Sans"/>
              <a:cs typeface="Lucida Sans"/>
            </a:endParaRPr>
          </a:p>
          <a:p>
            <a:pPr lvl="1">
              <a:spcBef>
                <a:spcPts val="53"/>
              </a:spcBef>
              <a:buClr>
                <a:srgbClr val="1D272F"/>
              </a:buClr>
              <a:buFont typeface="Arial"/>
              <a:buChar char="•"/>
            </a:pPr>
            <a:endParaRPr sz="2933">
              <a:latin typeface="Lucida Sans"/>
              <a:cs typeface="Lucida Sans"/>
            </a:endParaRPr>
          </a:p>
          <a:p>
            <a:pPr marL="246374" marR="15240" indent="-230288">
              <a:lnSpc>
                <a:spcPts val="2452"/>
              </a:lnSpc>
              <a:spcBef>
                <a:spcPts val="7"/>
              </a:spcBef>
              <a:buFont typeface="Arial"/>
              <a:buChar char="•"/>
              <a:tabLst>
                <a:tab pos="247220" algn="l"/>
              </a:tabLst>
            </a:pPr>
            <a:r>
              <a:rPr sz="2267" spc="-133" dirty="0">
                <a:solidFill>
                  <a:srgbClr val="1D272F"/>
                </a:solidFill>
                <a:latin typeface="Lucida Sans"/>
                <a:cs typeface="Lucida Sans"/>
              </a:rPr>
              <a:t>Context </a:t>
            </a:r>
            <a:r>
              <a:rPr sz="2267" spc="-53" dirty="0">
                <a:solidFill>
                  <a:srgbClr val="1D272F"/>
                </a:solidFill>
                <a:latin typeface="Lucida Sans"/>
                <a:cs typeface="Lucida Sans"/>
              </a:rPr>
              <a:t>is </a:t>
            </a:r>
            <a:r>
              <a:rPr sz="2267" spc="-120" dirty="0">
                <a:solidFill>
                  <a:srgbClr val="1D272F"/>
                </a:solidFill>
                <a:latin typeface="Lucida Sans"/>
                <a:cs typeface="Lucida Sans"/>
              </a:rPr>
              <a:t>important. </a:t>
            </a:r>
            <a:r>
              <a:rPr sz="2267" spc="-87" dirty="0">
                <a:solidFill>
                  <a:srgbClr val="1D272F"/>
                </a:solidFill>
                <a:latin typeface="Lucida Sans"/>
                <a:cs typeface="Lucida Sans"/>
              </a:rPr>
              <a:t>A </a:t>
            </a:r>
            <a:r>
              <a:rPr sz="2267" spc="-100" dirty="0">
                <a:solidFill>
                  <a:srgbClr val="1D272F"/>
                </a:solidFill>
                <a:latin typeface="Lucida Sans"/>
                <a:cs typeface="Lucida Sans"/>
              </a:rPr>
              <a:t>single </a:t>
            </a:r>
            <a:r>
              <a:rPr sz="2267" spc="-120" dirty="0">
                <a:solidFill>
                  <a:srgbClr val="1D272F"/>
                </a:solidFill>
                <a:latin typeface="Lucida Sans"/>
                <a:cs typeface="Lucida Sans"/>
              </a:rPr>
              <a:t>feature,  </a:t>
            </a:r>
            <a:r>
              <a:rPr sz="2267" spc="-107" dirty="0">
                <a:solidFill>
                  <a:srgbClr val="1D272F"/>
                </a:solidFill>
                <a:latin typeface="Lucida Sans"/>
                <a:cs typeface="Lucida Sans"/>
              </a:rPr>
              <a:t>for </a:t>
            </a:r>
            <a:r>
              <a:rPr sz="2267" spc="-140" dirty="0">
                <a:solidFill>
                  <a:srgbClr val="1D272F"/>
                </a:solidFill>
                <a:latin typeface="Lucida Sans"/>
                <a:cs typeface="Lucida Sans"/>
              </a:rPr>
              <a:t>example, </a:t>
            </a:r>
            <a:r>
              <a:rPr sz="2267" spc="-20" dirty="0">
                <a:solidFill>
                  <a:srgbClr val="1D272F"/>
                </a:solidFill>
                <a:latin typeface="Lucida Sans"/>
                <a:cs typeface="Lucida Sans"/>
              </a:rPr>
              <a:t>a </a:t>
            </a:r>
            <a:r>
              <a:rPr sz="2267" spc="-127" dirty="0">
                <a:solidFill>
                  <a:srgbClr val="1D272F"/>
                </a:solidFill>
                <a:latin typeface="Lucida Sans"/>
                <a:cs typeface="Lucida Sans"/>
              </a:rPr>
              <a:t>spring </a:t>
            </a:r>
            <a:r>
              <a:rPr sz="2267" spc="-93" dirty="0">
                <a:solidFill>
                  <a:srgbClr val="1D272F"/>
                </a:solidFill>
                <a:latin typeface="Lucida Sans"/>
                <a:cs typeface="Lucida Sans"/>
              </a:rPr>
              <a:t>may </a:t>
            </a:r>
            <a:r>
              <a:rPr sz="2267" spc="-80" dirty="0">
                <a:solidFill>
                  <a:srgbClr val="1D272F"/>
                </a:solidFill>
                <a:latin typeface="Lucida Sans"/>
                <a:cs typeface="Lucida Sans"/>
              </a:rPr>
              <a:t>have </a:t>
            </a:r>
            <a:r>
              <a:rPr sz="2267" spc="-20" dirty="0">
                <a:solidFill>
                  <a:srgbClr val="1D272F"/>
                </a:solidFill>
                <a:latin typeface="Lucida Sans"/>
                <a:cs typeface="Lucida Sans"/>
              </a:rPr>
              <a:t>a </a:t>
            </a:r>
            <a:r>
              <a:rPr sz="2267" spc="-93" dirty="0">
                <a:solidFill>
                  <a:srgbClr val="1D272F"/>
                </a:solidFill>
                <a:latin typeface="Lucida Sans"/>
                <a:cs typeface="Lucida Sans"/>
              </a:rPr>
              <a:t>low-  </a:t>
            </a:r>
            <a:r>
              <a:rPr sz="2267" spc="-87" dirty="0">
                <a:solidFill>
                  <a:srgbClr val="1D272F"/>
                </a:solidFill>
                <a:latin typeface="Lucida Sans"/>
                <a:cs typeface="Lucida Sans"/>
              </a:rPr>
              <a:t>confidence </a:t>
            </a:r>
            <a:r>
              <a:rPr sz="2267" spc="-127" dirty="0">
                <a:solidFill>
                  <a:srgbClr val="1D272F"/>
                </a:solidFill>
                <a:latin typeface="Lucida Sans"/>
                <a:cs typeface="Lucida Sans"/>
              </a:rPr>
              <a:t>rating </a:t>
            </a:r>
            <a:r>
              <a:rPr sz="2267" spc="-107" dirty="0">
                <a:solidFill>
                  <a:srgbClr val="1D272F"/>
                </a:solidFill>
                <a:latin typeface="Lucida Sans"/>
                <a:cs typeface="Lucida Sans"/>
              </a:rPr>
              <a:t>that </a:t>
            </a:r>
            <a:r>
              <a:rPr sz="2267" spc="-113" dirty="0">
                <a:solidFill>
                  <a:srgbClr val="1D272F"/>
                </a:solidFill>
                <a:latin typeface="Lucida Sans"/>
                <a:cs typeface="Lucida Sans"/>
              </a:rPr>
              <a:t>it </a:t>
            </a:r>
            <a:r>
              <a:rPr sz="2267" spc="-53" dirty="0">
                <a:solidFill>
                  <a:srgbClr val="1D272F"/>
                </a:solidFill>
                <a:latin typeface="Lucida Sans"/>
                <a:cs typeface="Lucida Sans"/>
              </a:rPr>
              <a:t>is </a:t>
            </a:r>
            <a:r>
              <a:rPr sz="2267" spc="-93" dirty="0">
                <a:solidFill>
                  <a:srgbClr val="1D272F"/>
                </a:solidFill>
                <a:latin typeface="Lucida Sans"/>
                <a:cs typeface="Lucida Sans"/>
              </a:rPr>
              <a:t>fault </a:t>
            </a:r>
            <a:r>
              <a:rPr sz="2267" spc="-107" dirty="0">
                <a:solidFill>
                  <a:srgbClr val="1D272F"/>
                </a:solidFill>
                <a:latin typeface="Lucida Sans"/>
                <a:cs typeface="Lucida Sans"/>
              </a:rPr>
              <a:t>related.  However, </a:t>
            </a:r>
            <a:r>
              <a:rPr sz="2267" spc="-140" dirty="0">
                <a:solidFill>
                  <a:srgbClr val="1D272F"/>
                </a:solidFill>
                <a:latin typeface="Lucida Sans"/>
                <a:cs typeface="Lucida Sans"/>
              </a:rPr>
              <a:t>put </a:t>
            </a:r>
            <a:r>
              <a:rPr sz="2267" spc="-127" dirty="0">
                <a:solidFill>
                  <a:srgbClr val="1D272F"/>
                </a:solidFill>
                <a:latin typeface="Lucida Sans"/>
                <a:cs typeface="Lucida Sans"/>
              </a:rPr>
              <a:t>into </a:t>
            </a:r>
            <a:r>
              <a:rPr sz="2267" spc="-113" dirty="0">
                <a:solidFill>
                  <a:srgbClr val="1D272F"/>
                </a:solidFill>
                <a:latin typeface="Lucida Sans"/>
                <a:cs typeface="Lucida Sans"/>
              </a:rPr>
              <a:t>the context </a:t>
            </a:r>
            <a:r>
              <a:rPr sz="2267" spc="-107" dirty="0">
                <a:solidFill>
                  <a:srgbClr val="1D272F"/>
                </a:solidFill>
                <a:latin typeface="Lucida Sans"/>
                <a:cs typeface="Lucida Sans"/>
              </a:rPr>
              <a:t>with</a:t>
            </a:r>
            <a:r>
              <a:rPr sz="2267" spc="-427" dirty="0">
                <a:solidFill>
                  <a:srgbClr val="1D272F"/>
                </a:solidFill>
                <a:latin typeface="Lucida Sans"/>
                <a:cs typeface="Lucida Sans"/>
              </a:rPr>
              <a:t> </a:t>
            </a:r>
            <a:r>
              <a:rPr sz="2267" spc="-120" dirty="0">
                <a:solidFill>
                  <a:srgbClr val="1D272F"/>
                </a:solidFill>
                <a:latin typeface="Lucida Sans"/>
                <a:cs typeface="Lucida Sans"/>
              </a:rPr>
              <a:t>other  </a:t>
            </a:r>
            <a:r>
              <a:rPr sz="2267" spc="-80" dirty="0">
                <a:solidFill>
                  <a:srgbClr val="1D272F"/>
                </a:solidFill>
                <a:latin typeface="Lucida Sans"/>
                <a:cs typeface="Lucida Sans"/>
              </a:rPr>
              <a:t>features </a:t>
            </a:r>
            <a:r>
              <a:rPr sz="2267" spc="-113" dirty="0">
                <a:solidFill>
                  <a:srgbClr val="1D272F"/>
                </a:solidFill>
                <a:latin typeface="Lucida Sans"/>
                <a:cs typeface="Lucida Sans"/>
              </a:rPr>
              <a:t>(on-trend </a:t>
            </a:r>
            <a:r>
              <a:rPr sz="2267" spc="-100" dirty="0">
                <a:solidFill>
                  <a:srgbClr val="1D272F"/>
                </a:solidFill>
                <a:latin typeface="Lucida Sans"/>
                <a:cs typeface="Lucida Sans"/>
              </a:rPr>
              <a:t>vegetation  lineaments), </a:t>
            </a:r>
            <a:r>
              <a:rPr sz="2267" spc="-113" dirty="0">
                <a:solidFill>
                  <a:srgbClr val="1D272F"/>
                </a:solidFill>
                <a:latin typeface="Lucida Sans"/>
                <a:cs typeface="Lucida Sans"/>
              </a:rPr>
              <a:t>the </a:t>
            </a:r>
            <a:r>
              <a:rPr sz="2267" spc="-53" dirty="0">
                <a:solidFill>
                  <a:srgbClr val="1D272F"/>
                </a:solidFill>
                <a:latin typeface="Lucida Sans"/>
                <a:cs typeface="Lucida Sans"/>
              </a:rPr>
              <a:t>same </a:t>
            </a:r>
            <a:r>
              <a:rPr sz="2267" spc="-93" dirty="0">
                <a:solidFill>
                  <a:srgbClr val="1D272F"/>
                </a:solidFill>
                <a:latin typeface="Lucida Sans"/>
                <a:cs typeface="Lucida Sans"/>
              </a:rPr>
              <a:t>feature may </a:t>
            </a:r>
            <a:r>
              <a:rPr sz="2267" spc="-107" dirty="0">
                <a:solidFill>
                  <a:srgbClr val="1D272F"/>
                </a:solidFill>
                <a:latin typeface="Lucida Sans"/>
                <a:cs typeface="Lucida Sans"/>
              </a:rPr>
              <a:t>be  </a:t>
            </a:r>
            <a:r>
              <a:rPr sz="2267" spc="-80" dirty="0">
                <a:solidFill>
                  <a:srgbClr val="1D272F"/>
                </a:solidFill>
                <a:latin typeface="Lucida Sans"/>
                <a:cs typeface="Lucida Sans"/>
              </a:rPr>
              <a:t>assigned </a:t>
            </a:r>
            <a:r>
              <a:rPr sz="2267" spc="-20" dirty="0">
                <a:solidFill>
                  <a:srgbClr val="1D272F"/>
                </a:solidFill>
                <a:latin typeface="Lucida Sans"/>
                <a:cs typeface="Lucida Sans"/>
              </a:rPr>
              <a:t>a </a:t>
            </a:r>
            <a:r>
              <a:rPr sz="2267" spc="-107" dirty="0">
                <a:solidFill>
                  <a:srgbClr val="1D272F"/>
                </a:solidFill>
                <a:latin typeface="Lucida Sans"/>
                <a:cs typeface="Lucida Sans"/>
              </a:rPr>
              <a:t>high-confidence</a:t>
            </a:r>
            <a:r>
              <a:rPr sz="2267" spc="-360" dirty="0">
                <a:solidFill>
                  <a:srgbClr val="1D272F"/>
                </a:solidFill>
                <a:latin typeface="Lucida Sans"/>
                <a:cs typeface="Lucida Sans"/>
              </a:rPr>
              <a:t> </a:t>
            </a:r>
            <a:r>
              <a:rPr sz="2267" spc="-127" dirty="0">
                <a:solidFill>
                  <a:srgbClr val="1D272F"/>
                </a:solidFill>
                <a:latin typeface="Lucida Sans"/>
                <a:cs typeface="Lucida Sans"/>
              </a:rPr>
              <a:t>rating.</a:t>
            </a:r>
            <a:endParaRPr sz="2267">
              <a:latin typeface="Lucida Sans"/>
              <a:cs typeface="Lucida Sans"/>
            </a:endParaRPr>
          </a:p>
        </p:txBody>
      </p:sp>
    </p:spTree>
    <p:extLst>
      <p:ext uri="{BB962C8B-B14F-4D97-AF65-F5344CB8AC3E}">
        <p14:creationId xmlns:p14="http://schemas.microsoft.com/office/powerpoint/2010/main" val="13458310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310620" y="6363393"/>
            <a:ext cx="2132753" cy="115416"/>
          </a:xfrm>
          <a:prstGeom prst="rect">
            <a:avLst/>
          </a:prstGeom>
        </p:spPr>
        <p:txBody>
          <a:bodyPr vert="horz" wrap="square" lIns="0" tIns="0" rIns="0" bIns="0" rtlCol="0">
            <a:spAutoFit/>
          </a:bodyPr>
          <a:lstStyle/>
          <a:p>
            <a:pPr>
              <a:lnSpc>
                <a:spcPts val="900"/>
              </a:lnSpc>
            </a:pPr>
            <a:r>
              <a:rPr sz="800" spc="-47" dirty="0">
                <a:solidFill>
                  <a:srgbClr val="8A8D8E"/>
                </a:solidFill>
                <a:latin typeface="Lucida Sans"/>
                <a:cs typeface="Lucida Sans"/>
              </a:rPr>
              <a:t>partment </a:t>
            </a:r>
            <a:r>
              <a:rPr sz="800" spc="-27" dirty="0">
                <a:solidFill>
                  <a:srgbClr val="8A8D8E"/>
                </a:solidFill>
                <a:latin typeface="Lucida Sans"/>
                <a:cs typeface="Lucida Sans"/>
              </a:rPr>
              <a:t>of </a:t>
            </a:r>
            <a:r>
              <a:rPr sz="800" spc="-40" dirty="0">
                <a:solidFill>
                  <a:srgbClr val="8A8D8E"/>
                </a:solidFill>
                <a:latin typeface="Lucida Sans"/>
                <a:cs typeface="Lucida Sans"/>
              </a:rPr>
              <a:t>Conservation </a:t>
            </a:r>
            <a:r>
              <a:rPr sz="800" spc="-20" dirty="0">
                <a:solidFill>
                  <a:srgbClr val="8A8D8E"/>
                </a:solidFill>
                <a:latin typeface="Lucida Sans"/>
                <a:cs typeface="Lucida Sans"/>
              </a:rPr>
              <a:t>|</a:t>
            </a:r>
            <a:r>
              <a:rPr sz="800" spc="-200" dirty="0">
                <a:solidFill>
                  <a:srgbClr val="8A8D8E"/>
                </a:solidFill>
                <a:latin typeface="Lucida Sans"/>
                <a:cs typeface="Lucida Sans"/>
              </a:rPr>
              <a:t> </a:t>
            </a:r>
            <a:r>
              <a:rPr sz="800" spc="-33" dirty="0">
                <a:solidFill>
                  <a:srgbClr val="8A8D8E"/>
                </a:solidFill>
                <a:latin typeface="Lucida Sans"/>
                <a:cs typeface="Lucida Sans"/>
              </a:rPr>
              <a:t>conservation.ca.gov</a:t>
            </a:r>
            <a:endParaRPr sz="800">
              <a:latin typeface="Lucida Sans"/>
              <a:cs typeface="Lucida Sans"/>
            </a:endParaRPr>
          </a:p>
        </p:txBody>
      </p:sp>
      <p:sp>
        <p:nvSpPr>
          <p:cNvPr id="3" name="object 3"/>
          <p:cNvSpPr/>
          <p:nvPr/>
        </p:nvSpPr>
        <p:spPr>
          <a:xfrm>
            <a:off x="12099358" y="6728628"/>
            <a:ext cx="93980" cy="0"/>
          </a:xfrm>
          <a:custGeom>
            <a:avLst/>
            <a:gdLst/>
            <a:ahLst/>
            <a:cxnLst/>
            <a:rect l="l" t="t" r="r" b="b"/>
            <a:pathLst>
              <a:path w="70484">
                <a:moveTo>
                  <a:pt x="0" y="0"/>
                </a:moveTo>
                <a:lnTo>
                  <a:pt x="70243" y="0"/>
                </a:lnTo>
              </a:path>
            </a:pathLst>
          </a:custGeom>
          <a:ln w="4064">
            <a:solidFill>
              <a:srgbClr val="C4820E"/>
            </a:solidFill>
          </a:ln>
        </p:spPr>
        <p:txBody>
          <a:bodyPr wrap="square" lIns="0" tIns="0" rIns="0" bIns="0" rtlCol="0"/>
          <a:lstStyle/>
          <a:p>
            <a:endParaRPr sz="2400"/>
          </a:p>
        </p:txBody>
      </p:sp>
      <p:sp>
        <p:nvSpPr>
          <p:cNvPr id="4" name="object 4"/>
          <p:cNvSpPr/>
          <p:nvPr/>
        </p:nvSpPr>
        <p:spPr>
          <a:xfrm>
            <a:off x="1015" y="6796701"/>
            <a:ext cx="12192000" cy="0"/>
          </a:xfrm>
          <a:custGeom>
            <a:avLst/>
            <a:gdLst/>
            <a:ahLst/>
            <a:cxnLst/>
            <a:rect l="l" t="t" r="r" b="b"/>
            <a:pathLst>
              <a:path w="9144000">
                <a:moveTo>
                  <a:pt x="0" y="0"/>
                </a:moveTo>
                <a:lnTo>
                  <a:pt x="9144000" y="0"/>
                </a:lnTo>
              </a:path>
            </a:pathLst>
          </a:custGeom>
          <a:ln w="4063">
            <a:solidFill>
              <a:srgbClr val="C4820E"/>
            </a:solidFill>
          </a:ln>
        </p:spPr>
        <p:txBody>
          <a:bodyPr wrap="square" lIns="0" tIns="0" rIns="0" bIns="0" rtlCol="0"/>
          <a:lstStyle/>
          <a:p>
            <a:endParaRPr sz="2400"/>
          </a:p>
        </p:txBody>
      </p:sp>
      <p:sp>
        <p:nvSpPr>
          <p:cNvPr id="5" name="object 5"/>
          <p:cNvSpPr txBox="1"/>
          <p:nvPr/>
        </p:nvSpPr>
        <p:spPr>
          <a:xfrm>
            <a:off x="11381231" y="6345963"/>
            <a:ext cx="77047" cy="153888"/>
          </a:xfrm>
          <a:prstGeom prst="rect">
            <a:avLst/>
          </a:prstGeom>
        </p:spPr>
        <p:txBody>
          <a:bodyPr vert="horz" wrap="square" lIns="0" tIns="0" rIns="0" bIns="0" rtlCol="0">
            <a:spAutoFit/>
          </a:bodyPr>
          <a:lstStyle/>
          <a:p>
            <a:pPr>
              <a:lnSpc>
                <a:spcPts val="1207"/>
              </a:lnSpc>
            </a:pPr>
            <a:r>
              <a:rPr sz="1067" spc="-73" dirty="0">
                <a:solidFill>
                  <a:srgbClr val="8A8D8E"/>
                </a:solidFill>
                <a:latin typeface="Lucida Sans"/>
                <a:cs typeface="Lucida Sans"/>
              </a:rPr>
              <a:t>8</a:t>
            </a:r>
            <a:endParaRPr sz="1067">
              <a:latin typeface="Lucida Sans"/>
              <a:cs typeface="Lucida Sans"/>
            </a:endParaRPr>
          </a:p>
        </p:txBody>
      </p:sp>
      <p:grpSp>
        <p:nvGrpSpPr>
          <p:cNvPr id="6" name="object 6"/>
          <p:cNvGrpSpPr/>
          <p:nvPr/>
        </p:nvGrpSpPr>
        <p:grpSpPr>
          <a:xfrm>
            <a:off x="93471" y="0"/>
            <a:ext cx="11818620" cy="1412240"/>
            <a:chOff x="70103" y="0"/>
            <a:chExt cx="8863965" cy="1059180"/>
          </a:xfrm>
        </p:grpSpPr>
        <p:sp>
          <p:nvSpPr>
            <p:cNvPr id="7" name="object 7"/>
            <p:cNvSpPr/>
            <p:nvPr/>
          </p:nvSpPr>
          <p:spPr>
            <a:xfrm>
              <a:off x="7516368" y="0"/>
              <a:ext cx="1417319" cy="809243"/>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70104" y="356615"/>
              <a:ext cx="8811895" cy="702945"/>
            </a:xfrm>
            <a:custGeom>
              <a:avLst/>
              <a:gdLst/>
              <a:ahLst/>
              <a:cxnLst/>
              <a:rect l="l" t="t" r="r" b="b"/>
              <a:pathLst>
                <a:path w="8811895" h="702944">
                  <a:moveTo>
                    <a:pt x="8811768" y="0"/>
                  </a:moveTo>
                  <a:lnTo>
                    <a:pt x="0" y="0"/>
                  </a:lnTo>
                  <a:lnTo>
                    <a:pt x="0" y="607034"/>
                  </a:lnTo>
                  <a:lnTo>
                    <a:pt x="0" y="702564"/>
                  </a:lnTo>
                  <a:lnTo>
                    <a:pt x="3856990" y="702564"/>
                  </a:lnTo>
                  <a:lnTo>
                    <a:pt x="3856990" y="607034"/>
                  </a:lnTo>
                  <a:lnTo>
                    <a:pt x="8811768" y="607034"/>
                  </a:lnTo>
                  <a:lnTo>
                    <a:pt x="8811768" y="0"/>
                  </a:lnTo>
                  <a:close/>
                </a:path>
              </a:pathLst>
            </a:custGeom>
            <a:solidFill>
              <a:srgbClr val="FFFFFF"/>
            </a:solidFill>
          </p:spPr>
          <p:txBody>
            <a:bodyPr wrap="square" lIns="0" tIns="0" rIns="0" bIns="0" rtlCol="0"/>
            <a:lstStyle/>
            <a:p>
              <a:endParaRPr sz="2400"/>
            </a:p>
          </p:txBody>
        </p:sp>
      </p:grpSp>
      <p:sp>
        <p:nvSpPr>
          <p:cNvPr id="9" name="object 9"/>
          <p:cNvSpPr txBox="1">
            <a:spLocks noGrp="1"/>
          </p:cNvSpPr>
          <p:nvPr>
            <p:ph type="title"/>
          </p:nvPr>
        </p:nvSpPr>
        <p:spPr>
          <a:xfrm>
            <a:off x="419454" y="27918"/>
            <a:ext cx="3087793" cy="386430"/>
          </a:xfrm>
          <a:prstGeom prst="rect">
            <a:avLst/>
          </a:prstGeom>
        </p:spPr>
        <p:txBody>
          <a:bodyPr vert="horz" wrap="square" lIns="0" tIns="16933" rIns="0" bIns="0" rtlCol="0" anchor="ctr">
            <a:spAutoFit/>
          </a:bodyPr>
          <a:lstStyle/>
          <a:p>
            <a:pPr marL="16933">
              <a:lnSpc>
                <a:spcPct val="100000"/>
              </a:lnSpc>
              <a:spcBef>
                <a:spcPts val="133"/>
              </a:spcBef>
            </a:pPr>
            <a:r>
              <a:rPr sz="2400" spc="27" dirty="0"/>
              <a:t>Geodatabase</a:t>
            </a:r>
            <a:r>
              <a:rPr sz="2400" spc="-53" dirty="0"/>
              <a:t> </a:t>
            </a:r>
            <a:r>
              <a:rPr sz="2400" spc="60" dirty="0"/>
              <a:t>Schema</a:t>
            </a:r>
            <a:endParaRPr sz="2400"/>
          </a:p>
        </p:txBody>
      </p:sp>
      <p:sp>
        <p:nvSpPr>
          <p:cNvPr id="10" name="object 10"/>
          <p:cNvSpPr txBox="1"/>
          <p:nvPr/>
        </p:nvSpPr>
        <p:spPr>
          <a:xfrm>
            <a:off x="197634" y="447689"/>
            <a:ext cx="11501967" cy="807058"/>
          </a:xfrm>
          <a:prstGeom prst="rect">
            <a:avLst/>
          </a:prstGeom>
        </p:spPr>
        <p:txBody>
          <a:bodyPr vert="horz" wrap="square" lIns="0" tIns="75353" rIns="0" bIns="0" rtlCol="0">
            <a:spAutoFit/>
          </a:bodyPr>
          <a:lstStyle/>
          <a:p>
            <a:pPr marL="246374" marR="6773" indent="-230288">
              <a:lnSpc>
                <a:spcPts val="1920"/>
              </a:lnSpc>
              <a:spcBef>
                <a:spcPts val="593"/>
              </a:spcBef>
              <a:buFont typeface="Arial"/>
              <a:buChar char="•"/>
              <a:tabLst>
                <a:tab pos="247220" algn="l"/>
              </a:tabLst>
            </a:pPr>
            <a:r>
              <a:rPr sz="2000" spc="-67" dirty="0">
                <a:solidFill>
                  <a:srgbClr val="1D272F"/>
                </a:solidFill>
                <a:latin typeface="Lucida Sans"/>
                <a:cs typeface="Lucida Sans"/>
              </a:rPr>
              <a:t>Geodatabase </a:t>
            </a:r>
            <a:r>
              <a:rPr sz="2000" spc="-53" dirty="0">
                <a:solidFill>
                  <a:srgbClr val="1D272F"/>
                </a:solidFill>
                <a:latin typeface="Lucida Sans"/>
                <a:cs typeface="Lucida Sans"/>
              </a:rPr>
              <a:t>can </a:t>
            </a:r>
            <a:r>
              <a:rPr sz="2000" spc="-100" dirty="0">
                <a:solidFill>
                  <a:srgbClr val="1D272F"/>
                </a:solidFill>
                <a:latin typeface="Lucida Sans"/>
                <a:cs typeface="Lucida Sans"/>
              </a:rPr>
              <a:t>be </a:t>
            </a:r>
            <a:r>
              <a:rPr sz="2000" spc="-7" dirty="0">
                <a:solidFill>
                  <a:srgbClr val="1D272F"/>
                </a:solidFill>
                <a:latin typeface="Lucida Sans"/>
                <a:cs typeface="Lucida Sans"/>
              </a:rPr>
              <a:t>as </a:t>
            </a:r>
            <a:r>
              <a:rPr sz="2000" spc="-87" dirty="0">
                <a:solidFill>
                  <a:srgbClr val="1D272F"/>
                </a:solidFill>
                <a:latin typeface="Lucida Sans"/>
                <a:cs typeface="Lucida Sans"/>
              </a:rPr>
              <a:t>simple </a:t>
            </a:r>
            <a:r>
              <a:rPr sz="2000" spc="-120" dirty="0">
                <a:solidFill>
                  <a:srgbClr val="1D272F"/>
                </a:solidFill>
                <a:latin typeface="Lucida Sans"/>
                <a:cs typeface="Lucida Sans"/>
              </a:rPr>
              <a:t>or </a:t>
            </a:r>
            <a:r>
              <a:rPr sz="2000" spc="-7" dirty="0">
                <a:solidFill>
                  <a:srgbClr val="1D272F"/>
                </a:solidFill>
                <a:latin typeface="Lucida Sans"/>
                <a:cs typeface="Lucida Sans"/>
              </a:rPr>
              <a:t>as </a:t>
            </a:r>
            <a:r>
              <a:rPr sz="2000" spc="-107" dirty="0">
                <a:solidFill>
                  <a:srgbClr val="1D272F"/>
                </a:solidFill>
                <a:latin typeface="Lucida Sans"/>
                <a:cs typeface="Lucida Sans"/>
              </a:rPr>
              <a:t>complex </a:t>
            </a:r>
            <a:r>
              <a:rPr sz="2000" spc="-7" dirty="0">
                <a:solidFill>
                  <a:srgbClr val="1D272F"/>
                </a:solidFill>
                <a:latin typeface="Lucida Sans"/>
                <a:cs typeface="Lucida Sans"/>
              </a:rPr>
              <a:t>as </a:t>
            </a:r>
            <a:r>
              <a:rPr sz="2000" spc="-93" dirty="0">
                <a:solidFill>
                  <a:srgbClr val="1D272F"/>
                </a:solidFill>
                <a:latin typeface="Lucida Sans"/>
                <a:cs typeface="Lucida Sans"/>
              </a:rPr>
              <a:t>desired. </a:t>
            </a:r>
            <a:r>
              <a:rPr sz="2000" spc="-87" dirty="0">
                <a:solidFill>
                  <a:srgbClr val="1D272F"/>
                </a:solidFill>
                <a:latin typeface="Lucida Sans"/>
                <a:cs typeface="Lucida Sans"/>
              </a:rPr>
              <a:t>The </a:t>
            </a:r>
            <a:r>
              <a:rPr sz="2000" spc="-80" dirty="0">
                <a:solidFill>
                  <a:srgbClr val="1D272F"/>
                </a:solidFill>
                <a:latin typeface="Lucida Sans"/>
                <a:cs typeface="Lucida Sans"/>
              </a:rPr>
              <a:t>level </a:t>
            </a:r>
            <a:r>
              <a:rPr sz="2000" spc="-73" dirty="0">
                <a:solidFill>
                  <a:srgbClr val="1D272F"/>
                </a:solidFill>
                <a:latin typeface="Lucida Sans"/>
                <a:cs typeface="Lucida Sans"/>
              </a:rPr>
              <a:t>of </a:t>
            </a:r>
            <a:r>
              <a:rPr sz="2000" spc="-107" dirty="0">
                <a:solidFill>
                  <a:srgbClr val="1D272F"/>
                </a:solidFill>
                <a:latin typeface="Lucida Sans"/>
                <a:cs typeface="Lucida Sans"/>
              </a:rPr>
              <a:t>complexity </a:t>
            </a:r>
            <a:r>
              <a:rPr sz="2000" spc="-93" dirty="0">
                <a:solidFill>
                  <a:srgbClr val="1D272F"/>
                </a:solidFill>
                <a:latin typeface="Lucida Sans"/>
                <a:cs typeface="Lucida Sans"/>
              </a:rPr>
              <a:t>depends </a:t>
            </a:r>
            <a:r>
              <a:rPr sz="2000" spc="-120" dirty="0">
                <a:solidFill>
                  <a:srgbClr val="1D272F"/>
                </a:solidFill>
                <a:latin typeface="Lucida Sans"/>
                <a:cs typeface="Lucida Sans"/>
              </a:rPr>
              <a:t>on </a:t>
            </a:r>
            <a:r>
              <a:rPr sz="2000" spc="-73" dirty="0">
                <a:solidFill>
                  <a:srgbClr val="1D272F"/>
                </a:solidFill>
                <a:latin typeface="Lucida Sans"/>
                <a:cs typeface="Lucida Sans"/>
              </a:rPr>
              <a:t>what  </a:t>
            </a:r>
            <a:r>
              <a:rPr sz="2000" spc="-100" dirty="0">
                <a:solidFill>
                  <a:srgbClr val="1D272F"/>
                </a:solidFill>
                <a:latin typeface="Lucida Sans"/>
                <a:cs typeface="Lucida Sans"/>
              </a:rPr>
              <a:t>the</a:t>
            </a:r>
            <a:r>
              <a:rPr sz="2000" spc="-133" dirty="0">
                <a:solidFill>
                  <a:srgbClr val="1D272F"/>
                </a:solidFill>
                <a:latin typeface="Lucida Sans"/>
                <a:cs typeface="Lucida Sans"/>
              </a:rPr>
              <a:t> </a:t>
            </a:r>
            <a:r>
              <a:rPr sz="2000" spc="-73" dirty="0">
                <a:solidFill>
                  <a:srgbClr val="1D272F"/>
                </a:solidFill>
                <a:latin typeface="Lucida Sans"/>
                <a:cs typeface="Lucida Sans"/>
              </a:rPr>
              <a:t>geodatabase</a:t>
            </a:r>
            <a:r>
              <a:rPr sz="2000" spc="-133" dirty="0">
                <a:solidFill>
                  <a:srgbClr val="1D272F"/>
                </a:solidFill>
                <a:latin typeface="Lucida Sans"/>
                <a:cs typeface="Lucida Sans"/>
              </a:rPr>
              <a:t> </a:t>
            </a:r>
            <a:r>
              <a:rPr sz="2000" spc="-87" dirty="0">
                <a:solidFill>
                  <a:srgbClr val="1D272F"/>
                </a:solidFill>
                <a:latin typeface="Lucida Sans"/>
                <a:cs typeface="Lucida Sans"/>
              </a:rPr>
              <a:t>will</a:t>
            </a:r>
            <a:r>
              <a:rPr sz="2000" spc="-120" dirty="0">
                <a:solidFill>
                  <a:srgbClr val="1D272F"/>
                </a:solidFill>
                <a:latin typeface="Lucida Sans"/>
                <a:cs typeface="Lucida Sans"/>
              </a:rPr>
              <a:t> </a:t>
            </a:r>
            <a:r>
              <a:rPr sz="2000" spc="-100" dirty="0">
                <a:solidFill>
                  <a:srgbClr val="1D272F"/>
                </a:solidFill>
                <a:latin typeface="Lucida Sans"/>
                <a:cs typeface="Lucida Sans"/>
              </a:rPr>
              <a:t>be</a:t>
            </a:r>
            <a:r>
              <a:rPr sz="2000" spc="-120" dirty="0">
                <a:solidFill>
                  <a:srgbClr val="1D272F"/>
                </a:solidFill>
                <a:latin typeface="Lucida Sans"/>
                <a:cs typeface="Lucida Sans"/>
              </a:rPr>
              <a:t> </a:t>
            </a:r>
            <a:r>
              <a:rPr sz="2000" spc="-87" dirty="0">
                <a:solidFill>
                  <a:srgbClr val="1D272F"/>
                </a:solidFill>
                <a:latin typeface="Lucida Sans"/>
                <a:cs typeface="Lucida Sans"/>
              </a:rPr>
              <a:t>used</a:t>
            </a:r>
            <a:r>
              <a:rPr sz="2000" spc="-100" dirty="0">
                <a:solidFill>
                  <a:srgbClr val="1D272F"/>
                </a:solidFill>
                <a:latin typeface="Lucida Sans"/>
                <a:cs typeface="Lucida Sans"/>
              </a:rPr>
              <a:t> for</a:t>
            </a:r>
            <a:r>
              <a:rPr sz="2000" spc="-120" dirty="0">
                <a:solidFill>
                  <a:srgbClr val="1D272F"/>
                </a:solidFill>
                <a:latin typeface="Lucida Sans"/>
                <a:cs typeface="Lucida Sans"/>
              </a:rPr>
              <a:t> </a:t>
            </a:r>
            <a:r>
              <a:rPr sz="2000" spc="-100" dirty="0">
                <a:solidFill>
                  <a:srgbClr val="1D272F"/>
                </a:solidFill>
                <a:latin typeface="Lucida Sans"/>
                <a:cs typeface="Lucida Sans"/>
              </a:rPr>
              <a:t>and</a:t>
            </a:r>
            <a:r>
              <a:rPr sz="2000" spc="-127" dirty="0">
                <a:solidFill>
                  <a:srgbClr val="1D272F"/>
                </a:solidFill>
                <a:latin typeface="Lucida Sans"/>
                <a:cs typeface="Lucida Sans"/>
              </a:rPr>
              <a:t> </a:t>
            </a:r>
            <a:r>
              <a:rPr sz="2000" spc="-107" dirty="0">
                <a:solidFill>
                  <a:srgbClr val="1D272F"/>
                </a:solidFill>
                <a:latin typeface="Lucida Sans"/>
                <a:cs typeface="Lucida Sans"/>
              </a:rPr>
              <a:t>should</a:t>
            </a:r>
            <a:r>
              <a:rPr sz="2000" spc="-127" dirty="0">
                <a:solidFill>
                  <a:srgbClr val="1D272F"/>
                </a:solidFill>
                <a:latin typeface="Lucida Sans"/>
                <a:cs typeface="Lucida Sans"/>
              </a:rPr>
              <a:t> </a:t>
            </a:r>
            <a:r>
              <a:rPr sz="2000" spc="-87" dirty="0">
                <a:solidFill>
                  <a:srgbClr val="1D272F"/>
                </a:solidFill>
                <a:latin typeface="Lucida Sans"/>
                <a:cs typeface="Lucida Sans"/>
              </a:rPr>
              <a:t>consider </a:t>
            </a:r>
            <a:r>
              <a:rPr sz="2000" spc="-73" dirty="0">
                <a:solidFill>
                  <a:srgbClr val="1D272F"/>
                </a:solidFill>
                <a:latin typeface="Lucida Sans"/>
                <a:cs typeface="Lucida Sans"/>
              </a:rPr>
              <a:t>what</a:t>
            </a:r>
            <a:r>
              <a:rPr sz="2000" spc="-140" dirty="0">
                <a:solidFill>
                  <a:srgbClr val="1D272F"/>
                </a:solidFill>
                <a:latin typeface="Lucida Sans"/>
                <a:cs typeface="Lucida Sans"/>
              </a:rPr>
              <a:t> </a:t>
            </a:r>
            <a:r>
              <a:rPr sz="2000" spc="-47" dirty="0">
                <a:solidFill>
                  <a:srgbClr val="1D272F"/>
                </a:solidFill>
                <a:latin typeface="Lucida Sans"/>
                <a:cs typeface="Lucida Sans"/>
              </a:rPr>
              <a:t>is</a:t>
            </a:r>
            <a:r>
              <a:rPr sz="2000" spc="-127" dirty="0">
                <a:solidFill>
                  <a:srgbClr val="1D272F"/>
                </a:solidFill>
                <a:latin typeface="Lucida Sans"/>
                <a:cs typeface="Lucida Sans"/>
              </a:rPr>
              <a:t> </a:t>
            </a:r>
            <a:r>
              <a:rPr sz="2000" spc="-67" dirty="0">
                <a:solidFill>
                  <a:srgbClr val="1D272F"/>
                </a:solidFill>
                <a:latin typeface="Lucida Sans"/>
                <a:cs typeface="Lucida Sans"/>
              </a:rPr>
              <a:t>practical</a:t>
            </a:r>
            <a:r>
              <a:rPr sz="2000" spc="-120" dirty="0">
                <a:solidFill>
                  <a:srgbClr val="1D272F"/>
                </a:solidFill>
                <a:latin typeface="Lucida Sans"/>
                <a:cs typeface="Lucida Sans"/>
              </a:rPr>
              <a:t> in</a:t>
            </a:r>
            <a:r>
              <a:rPr sz="2000" spc="-133" dirty="0">
                <a:solidFill>
                  <a:srgbClr val="1D272F"/>
                </a:solidFill>
                <a:latin typeface="Lucida Sans"/>
                <a:cs typeface="Lucida Sans"/>
              </a:rPr>
              <a:t> </a:t>
            </a:r>
            <a:r>
              <a:rPr sz="2000" spc="-80" dirty="0">
                <a:solidFill>
                  <a:srgbClr val="1D272F"/>
                </a:solidFill>
                <a:latin typeface="Lucida Sans"/>
                <a:cs typeface="Lucida Sans"/>
              </a:rPr>
              <a:t>terms</a:t>
            </a:r>
            <a:r>
              <a:rPr sz="2000" spc="-107" dirty="0">
                <a:solidFill>
                  <a:srgbClr val="1D272F"/>
                </a:solidFill>
                <a:latin typeface="Lucida Sans"/>
                <a:cs typeface="Lucida Sans"/>
              </a:rPr>
              <a:t> </a:t>
            </a:r>
            <a:r>
              <a:rPr sz="2000" spc="-73" dirty="0">
                <a:solidFill>
                  <a:srgbClr val="1D272F"/>
                </a:solidFill>
                <a:latin typeface="Lucida Sans"/>
                <a:cs typeface="Lucida Sans"/>
              </a:rPr>
              <a:t>of</a:t>
            </a:r>
            <a:r>
              <a:rPr sz="2000" spc="-133" dirty="0">
                <a:solidFill>
                  <a:srgbClr val="1D272F"/>
                </a:solidFill>
                <a:latin typeface="Lucida Sans"/>
                <a:cs typeface="Lucida Sans"/>
              </a:rPr>
              <a:t> </a:t>
            </a:r>
            <a:r>
              <a:rPr sz="2000" spc="-93" dirty="0">
                <a:solidFill>
                  <a:srgbClr val="1D272F"/>
                </a:solidFill>
                <a:latin typeface="Lucida Sans"/>
                <a:cs typeface="Lucida Sans"/>
              </a:rPr>
              <a:t>time</a:t>
            </a:r>
            <a:r>
              <a:rPr sz="2000" spc="-120" dirty="0">
                <a:solidFill>
                  <a:srgbClr val="1D272F"/>
                </a:solidFill>
                <a:latin typeface="Lucida Sans"/>
                <a:cs typeface="Lucida Sans"/>
              </a:rPr>
              <a:t> </a:t>
            </a:r>
            <a:r>
              <a:rPr sz="2000" spc="-100" dirty="0">
                <a:solidFill>
                  <a:srgbClr val="1D272F"/>
                </a:solidFill>
                <a:latin typeface="Lucida Sans"/>
                <a:cs typeface="Lucida Sans"/>
              </a:rPr>
              <a:t>and</a:t>
            </a:r>
            <a:r>
              <a:rPr sz="2000" spc="-140" dirty="0">
                <a:solidFill>
                  <a:srgbClr val="1D272F"/>
                </a:solidFill>
                <a:latin typeface="Lucida Sans"/>
                <a:cs typeface="Lucida Sans"/>
              </a:rPr>
              <a:t> </a:t>
            </a:r>
            <a:r>
              <a:rPr sz="2000" spc="-87" dirty="0">
                <a:solidFill>
                  <a:srgbClr val="1D272F"/>
                </a:solidFill>
                <a:latin typeface="Lucida Sans"/>
                <a:cs typeface="Lucida Sans"/>
              </a:rPr>
              <a:t>effort </a:t>
            </a:r>
            <a:r>
              <a:rPr sz="2000" spc="-93" dirty="0">
                <a:solidFill>
                  <a:srgbClr val="1D272F"/>
                </a:solidFill>
                <a:latin typeface="Lucida Sans"/>
                <a:cs typeface="Lucida Sans"/>
              </a:rPr>
              <a:t>to  </a:t>
            </a:r>
            <a:r>
              <a:rPr sz="2000" spc="-100" dirty="0">
                <a:solidFill>
                  <a:srgbClr val="1D272F"/>
                </a:solidFill>
                <a:latin typeface="Lucida Sans"/>
                <a:cs typeface="Lucida Sans"/>
              </a:rPr>
              <a:t>populate. </a:t>
            </a:r>
            <a:r>
              <a:rPr sz="2000" spc="-60" dirty="0">
                <a:solidFill>
                  <a:srgbClr val="1D272F"/>
                </a:solidFill>
                <a:latin typeface="Lucida Sans"/>
                <a:cs typeface="Lucida Sans"/>
              </a:rPr>
              <a:t>Fields </a:t>
            </a:r>
            <a:r>
              <a:rPr sz="2000" spc="-93" dirty="0">
                <a:solidFill>
                  <a:srgbClr val="1D272F"/>
                </a:solidFill>
                <a:latin typeface="Lucida Sans"/>
                <a:cs typeface="Lucida Sans"/>
              </a:rPr>
              <a:t>with </a:t>
            </a:r>
            <a:r>
              <a:rPr sz="2000" spc="-73" dirty="0">
                <a:solidFill>
                  <a:srgbClr val="1D272F"/>
                </a:solidFill>
                <a:latin typeface="Lucida Sans"/>
                <a:cs typeface="Lucida Sans"/>
              </a:rPr>
              <a:t>specified </a:t>
            </a:r>
            <a:r>
              <a:rPr sz="2000" spc="-67" dirty="0">
                <a:solidFill>
                  <a:srgbClr val="1D272F"/>
                </a:solidFill>
                <a:latin typeface="Lucida Sans"/>
                <a:cs typeface="Lucida Sans"/>
              </a:rPr>
              <a:t>values </a:t>
            </a:r>
            <a:r>
              <a:rPr sz="2000" spc="-87" dirty="0">
                <a:solidFill>
                  <a:srgbClr val="1D272F"/>
                </a:solidFill>
                <a:latin typeface="Lucida Sans"/>
                <a:cs typeface="Lucida Sans"/>
              </a:rPr>
              <a:t>typically reserved </a:t>
            </a:r>
            <a:r>
              <a:rPr sz="2000" spc="-100" dirty="0">
                <a:solidFill>
                  <a:srgbClr val="1D272F"/>
                </a:solidFill>
                <a:latin typeface="Lucida Sans"/>
                <a:cs typeface="Lucida Sans"/>
              </a:rPr>
              <a:t>for </a:t>
            </a:r>
            <a:r>
              <a:rPr sz="2000" spc="-47" dirty="0">
                <a:solidFill>
                  <a:srgbClr val="1D272F"/>
                </a:solidFill>
                <a:latin typeface="Lucida Sans"/>
                <a:cs typeface="Lucida Sans"/>
              </a:rPr>
              <a:t>DB </a:t>
            </a:r>
            <a:r>
              <a:rPr sz="2000" spc="-93" dirty="0">
                <a:solidFill>
                  <a:srgbClr val="1D272F"/>
                </a:solidFill>
                <a:latin typeface="Lucida Sans"/>
                <a:cs typeface="Lucida Sans"/>
              </a:rPr>
              <a:t>queries </a:t>
            </a:r>
            <a:r>
              <a:rPr sz="2000" spc="-100" dirty="0">
                <a:solidFill>
                  <a:srgbClr val="1D272F"/>
                </a:solidFill>
                <a:latin typeface="Lucida Sans"/>
                <a:cs typeface="Lucida Sans"/>
              </a:rPr>
              <a:t>and</a:t>
            </a:r>
            <a:r>
              <a:rPr sz="2000" spc="27" dirty="0">
                <a:solidFill>
                  <a:srgbClr val="1D272F"/>
                </a:solidFill>
                <a:latin typeface="Lucida Sans"/>
                <a:cs typeface="Lucida Sans"/>
              </a:rPr>
              <a:t> </a:t>
            </a:r>
            <a:r>
              <a:rPr sz="2000" spc="-100" dirty="0">
                <a:solidFill>
                  <a:srgbClr val="1D272F"/>
                </a:solidFill>
                <a:latin typeface="Lucida Sans"/>
                <a:cs typeface="Lucida Sans"/>
              </a:rPr>
              <a:t>symbology.</a:t>
            </a:r>
            <a:endParaRPr sz="2000">
              <a:latin typeface="Lucida Sans"/>
              <a:cs typeface="Lucida Sans"/>
            </a:endParaRPr>
          </a:p>
        </p:txBody>
      </p:sp>
      <p:graphicFrame>
        <p:nvGraphicFramePr>
          <p:cNvPr id="11" name="object 11"/>
          <p:cNvGraphicFramePr>
            <a:graphicFrameLocks noGrp="1"/>
          </p:cNvGraphicFramePr>
          <p:nvPr/>
        </p:nvGraphicFramePr>
        <p:xfrm>
          <a:off x="-1693" y="1276393"/>
          <a:ext cx="12098018" cy="5446472"/>
        </p:xfrm>
        <a:graphic>
          <a:graphicData uri="http://schemas.openxmlformats.org/drawingml/2006/table">
            <a:tbl>
              <a:tblPr firstRow="1" bandRow="1">
                <a:tableStyleId>{2D5ABB26-0587-4C30-8999-92F81FD0307C}</a:tableStyleId>
              </a:tblPr>
              <a:tblGrid>
                <a:gridCol w="1325033">
                  <a:extLst>
                    <a:ext uri="{9D8B030D-6E8A-4147-A177-3AD203B41FA5}">
                      <a16:colId xmlns:a16="http://schemas.microsoft.com/office/drawing/2014/main" val="20000"/>
                    </a:ext>
                  </a:extLst>
                </a:gridCol>
                <a:gridCol w="3909905">
                  <a:extLst>
                    <a:ext uri="{9D8B030D-6E8A-4147-A177-3AD203B41FA5}">
                      <a16:colId xmlns:a16="http://schemas.microsoft.com/office/drawing/2014/main" val="20001"/>
                    </a:ext>
                  </a:extLst>
                </a:gridCol>
                <a:gridCol w="6863080">
                  <a:extLst>
                    <a:ext uri="{9D8B030D-6E8A-4147-A177-3AD203B41FA5}">
                      <a16:colId xmlns:a16="http://schemas.microsoft.com/office/drawing/2014/main" val="20002"/>
                    </a:ext>
                  </a:extLst>
                </a:gridCol>
              </a:tblGrid>
              <a:tr h="1129732">
                <a:tc rowSpan="9">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50"/>
                        </a:spcBef>
                      </a:pPr>
                      <a:endParaRPr sz="1100">
                        <a:latin typeface="Times New Roman"/>
                        <a:cs typeface="Times New Roman"/>
                      </a:endParaRPr>
                    </a:p>
                    <a:p>
                      <a:pPr marL="547370">
                        <a:lnSpc>
                          <a:spcPct val="100000"/>
                        </a:lnSpc>
                      </a:pPr>
                      <a:r>
                        <a:rPr sz="800" spc="-30" dirty="0">
                          <a:solidFill>
                            <a:srgbClr val="8A8D8E"/>
                          </a:solidFill>
                          <a:latin typeface="Lucida Sans"/>
                          <a:cs typeface="Lucida Sans"/>
                        </a:rPr>
                        <a:t>California</a:t>
                      </a:r>
                      <a:r>
                        <a:rPr sz="800" spc="-80" dirty="0">
                          <a:solidFill>
                            <a:srgbClr val="8A8D8E"/>
                          </a:solidFill>
                          <a:latin typeface="Lucida Sans"/>
                          <a:cs typeface="Lucida Sans"/>
                        </a:rPr>
                        <a:t> </a:t>
                      </a:r>
                      <a:r>
                        <a:rPr sz="800" spc="-40" dirty="0">
                          <a:solidFill>
                            <a:srgbClr val="8A8D8E"/>
                          </a:solidFill>
                          <a:latin typeface="Lucida Sans"/>
                          <a:cs typeface="Lucida Sans"/>
                        </a:rPr>
                        <a:t>De</a:t>
                      </a:r>
                      <a:endParaRPr sz="800">
                        <a:latin typeface="Lucida Sans"/>
                        <a:cs typeface="Lucida Sans"/>
                      </a:endParaRPr>
                    </a:p>
                  </a:txBody>
                  <a:tcPr marL="0" marR="0" marT="0" marB="0">
                    <a:lnR w="12700">
                      <a:solidFill>
                        <a:srgbClr val="FFFFFF"/>
                      </a:solidFill>
                      <a:prstDash val="solid"/>
                    </a:lnR>
                    <a:lnB w="6350">
                      <a:solidFill>
                        <a:srgbClr val="C4820E"/>
                      </a:solidFill>
                      <a:prstDash val="solid"/>
                    </a:lnB>
                  </a:tcPr>
                </a:tc>
                <a:tc>
                  <a:txBody>
                    <a:bodyPr/>
                    <a:lstStyle/>
                    <a:p>
                      <a:pPr>
                        <a:lnSpc>
                          <a:spcPct val="100000"/>
                        </a:lnSpc>
                      </a:pPr>
                      <a:endParaRPr sz="1600">
                        <a:latin typeface="Times New Roman"/>
                        <a:cs typeface="Times New Roman"/>
                      </a:endParaRPr>
                    </a:p>
                    <a:p>
                      <a:pPr>
                        <a:lnSpc>
                          <a:spcPct val="100000"/>
                        </a:lnSpc>
                        <a:spcBef>
                          <a:spcPts val="20"/>
                        </a:spcBef>
                      </a:pPr>
                      <a:endParaRPr sz="1300">
                        <a:latin typeface="Times New Roman"/>
                        <a:cs typeface="Times New Roman"/>
                      </a:endParaRPr>
                    </a:p>
                    <a:p>
                      <a:pPr marL="1270">
                        <a:lnSpc>
                          <a:spcPct val="100000"/>
                        </a:lnSpc>
                      </a:pPr>
                      <a:r>
                        <a:rPr sz="1600" spc="-15" dirty="0">
                          <a:solidFill>
                            <a:srgbClr val="1D272F"/>
                          </a:solidFill>
                          <a:latin typeface="Calibri"/>
                          <a:cs typeface="Calibri"/>
                        </a:rPr>
                        <a:t>Type</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a:lnSpc>
                          <a:spcPct val="100000"/>
                        </a:lnSpc>
                        <a:spcBef>
                          <a:spcPts val="15"/>
                        </a:spcBef>
                      </a:pPr>
                      <a:endParaRPr sz="1300">
                        <a:latin typeface="Times New Roman"/>
                        <a:cs typeface="Times New Roman"/>
                      </a:endParaRPr>
                    </a:p>
                    <a:p>
                      <a:pPr marL="1270" marR="113030">
                        <a:lnSpc>
                          <a:spcPct val="100000"/>
                        </a:lnSpc>
                      </a:pPr>
                      <a:r>
                        <a:rPr sz="1600" dirty="0">
                          <a:solidFill>
                            <a:srgbClr val="1D272F"/>
                          </a:solidFill>
                          <a:latin typeface="Calibri"/>
                          <a:cs typeface="Calibri"/>
                        </a:rPr>
                        <a:t>Specifies the </a:t>
                      </a:r>
                      <a:r>
                        <a:rPr sz="1600" spc="-5" dirty="0">
                          <a:solidFill>
                            <a:srgbClr val="1D272F"/>
                          </a:solidFill>
                          <a:latin typeface="Calibri"/>
                          <a:cs typeface="Calibri"/>
                        </a:rPr>
                        <a:t>kind </a:t>
                      </a:r>
                      <a:r>
                        <a:rPr sz="1600" dirty="0">
                          <a:solidFill>
                            <a:srgbClr val="1D272F"/>
                          </a:solidFill>
                          <a:latin typeface="Calibri"/>
                          <a:cs typeface="Calibri"/>
                        </a:rPr>
                        <a:t>of </a:t>
                      </a:r>
                      <a:r>
                        <a:rPr sz="1600" spc="-10" dirty="0">
                          <a:solidFill>
                            <a:srgbClr val="1D272F"/>
                          </a:solidFill>
                          <a:latin typeface="Calibri"/>
                          <a:cs typeface="Calibri"/>
                        </a:rPr>
                        <a:t>feature represented </a:t>
                      </a:r>
                      <a:r>
                        <a:rPr sz="1600" dirty="0">
                          <a:solidFill>
                            <a:srgbClr val="1D272F"/>
                          </a:solidFill>
                          <a:latin typeface="Calibri"/>
                          <a:cs typeface="Calibri"/>
                        </a:rPr>
                        <a:t>by the line. </a:t>
                      </a:r>
                      <a:r>
                        <a:rPr sz="1600" spc="-5" dirty="0">
                          <a:solidFill>
                            <a:srgbClr val="1D272F"/>
                          </a:solidFill>
                          <a:latin typeface="Calibri"/>
                          <a:cs typeface="Calibri"/>
                        </a:rPr>
                        <a:t>For example, "fault", </a:t>
                      </a:r>
                      <a:r>
                        <a:rPr sz="1600" spc="-15" dirty="0">
                          <a:solidFill>
                            <a:srgbClr val="1D272F"/>
                          </a:solidFill>
                          <a:latin typeface="Calibri"/>
                          <a:cs typeface="Calibri"/>
                        </a:rPr>
                        <a:t>”scarp”  </a:t>
                      </a:r>
                      <a:r>
                        <a:rPr sz="1600" spc="-10" dirty="0">
                          <a:solidFill>
                            <a:srgbClr val="1D272F"/>
                          </a:solidFill>
                          <a:latin typeface="Calibri"/>
                          <a:cs typeface="Calibri"/>
                        </a:rPr>
                        <a:t>“vegetation </a:t>
                      </a:r>
                      <a:r>
                        <a:rPr sz="1600" spc="-5" dirty="0">
                          <a:solidFill>
                            <a:srgbClr val="1D272F"/>
                          </a:solidFill>
                          <a:latin typeface="Calibri"/>
                          <a:cs typeface="Calibri"/>
                        </a:rPr>
                        <a:t>lineament", </a:t>
                      </a:r>
                      <a:r>
                        <a:rPr sz="1600" dirty="0">
                          <a:solidFill>
                            <a:srgbClr val="1D272F"/>
                          </a:solidFill>
                          <a:latin typeface="Calibri"/>
                          <a:cs typeface="Calibri"/>
                        </a:rPr>
                        <a:t>“linear </a:t>
                      </a:r>
                      <a:r>
                        <a:rPr sz="1600" spc="-5" dirty="0">
                          <a:solidFill>
                            <a:srgbClr val="1D272F"/>
                          </a:solidFill>
                          <a:latin typeface="Calibri"/>
                          <a:cs typeface="Calibri"/>
                        </a:rPr>
                        <a:t>ridge", </a:t>
                      </a:r>
                      <a:r>
                        <a:rPr sz="1600" spc="-10" dirty="0">
                          <a:solidFill>
                            <a:srgbClr val="1D272F"/>
                          </a:solidFill>
                          <a:latin typeface="Calibri"/>
                          <a:cs typeface="Calibri"/>
                        </a:rPr>
                        <a:t>etc. </a:t>
                      </a:r>
                      <a:r>
                        <a:rPr sz="1600" spc="-5" dirty="0">
                          <a:solidFill>
                            <a:srgbClr val="1D272F"/>
                          </a:solidFill>
                          <a:latin typeface="Calibri"/>
                          <a:cs typeface="Calibri"/>
                        </a:rPr>
                        <a:t>Can </a:t>
                      </a:r>
                      <a:r>
                        <a:rPr sz="1600" dirty="0">
                          <a:solidFill>
                            <a:srgbClr val="1D272F"/>
                          </a:solidFill>
                          <a:latin typeface="Calibri"/>
                          <a:cs typeface="Calibri"/>
                        </a:rPr>
                        <a:t>be </a:t>
                      </a:r>
                      <a:r>
                        <a:rPr sz="1600" spc="-5" dirty="0">
                          <a:solidFill>
                            <a:srgbClr val="1D272F"/>
                          </a:solidFill>
                          <a:latin typeface="Calibri"/>
                          <a:cs typeface="Calibri"/>
                        </a:rPr>
                        <a:t>populated with dropdown  values. </a:t>
                      </a:r>
                      <a:r>
                        <a:rPr sz="1600" dirty="0">
                          <a:solidFill>
                            <a:srgbClr val="1D272F"/>
                          </a:solidFill>
                          <a:latin typeface="Calibri"/>
                          <a:cs typeface="Calibri"/>
                        </a:rPr>
                        <a:t>Nulls not</a:t>
                      </a:r>
                      <a:r>
                        <a:rPr sz="1600" spc="-40" dirty="0">
                          <a:solidFill>
                            <a:srgbClr val="1D272F"/>
                          </a:solidFill>
                          <a:latin typeface="Calibri"/>
                          <a:cs typeface="Calibri"/>
                        </a:rPr>
                        <a:t> </a:t>
                      </a:r>
                      <a:r>
                        <a:rPr sz="1600" spc="-5" dirty="0">
                          <a:solidFill>
                            <a:srgbClr val="1D272F"/>
                          </a:solidFill>
                          <a:latin typeface="Calibri"/>
                          <a:cs typeface="Calibri"/>
                        </a:rPr>
                        <a:t>permitted</a:t>
                      </a:r>
                      <a:endParaRPr sz="1600">
                        <a:latin typeface="Calibri"/>
                        <a:cs typeface="Calibri"/>
                      </a:endParaRPr>
                    </a:p>
                  </a:txBody>
                  <a:tcPr marL="0" marR="0" marT="25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val="10000"/>
                  </a:ext>
                </a:extLst>
              </a:tr>
              <a:tr h="977597">
                <a:tc vMerge="1">
                  <a:txBody>
                    <a:bodyPr/>
                    <a:lstStyle/>
                    <a:p>
                      <a:endParaRPr/>
                    </a:p>
                  </a:txBody>
                  <a:tcPr marL="0" marR="0" marT="0" marB="0">
                    <a:lnR w="12700">
                      <a:solidFill>
                        <a:srgbClr val="FFFFFF"/>
                      </a:solidFill>
                      <a:prstDash val="solid"/>
                    </a:lnR>
                    <a:lnB w="6350">
                      <a:solidFill>
                        <a:srgbClr val="C4820E"/>
                      </a:solidFill>
                      <a:prstDash val="solid"/>
                    </a:lnB>
                  </a:tcPr>
                </a:tc>
                <a:tc>
                  <a:txBody>
                    <a:bodyPr/>
                    <a:lstStyle/>
                    <a:p>
                      <a:pPr>
                        <a:lnSpc>
                          <a:spcPct val="100000"/>
                        </a:lnSpc>
                      </a:pPr>
                      <a:endParaRPr sz="1600">
                        <a:latin typeface="Times New Roman"/>
                        <a:cs typeface="Times New Roman"/>
                      </a:endParaRPr>
                    </a:p>
                    <a:p>
                      <a:pPr marL="1270">
                        <a:lnSpc>
                          <a:spcPct val="100000"/>
                        </a:lnSpc>
                        <a:spcBef>
                          <a:spcPts val="720"/>
                        </a:spcBef>
                      </a:pPr>
                      <a:r>
                        <a:rPr sz="1600" spc="-5" dirty="0">
                          <a:solidFill>
                            <a:srgbClr val="1D272F"/>
                          </a:solidFill>
                          <a:latin typeface="Calibri"/>
                          <a:cs typeface="Calibri"/>
                        </a:rPr>
                        <a:t>Location</a:t>
                      </a:r>
                      <a:r>
                        <a:rPr sz="1600" spc="-10" dirty="0">
                          <a:solidFill>
                            <a:srgbClr val="1D272F"/>
                          </a:solidFill>
                          <a:latin typeface="Calibri"/>
                          <a:cs typeface="Calibri"/>
                        </a:rPr>
                        <a:t> </a:t>
                      </a:r>
                      <a:r>
                        <a:rPr sz="1600" spc="-5" dirty="0">
                          <a:solidFill>
                            <a:srgbClr val="1D272F"/>
                          </a:solidFill>
                          <a:latin typeface="Calibri"/>
                          <a:cs typeface="Calibri"/>
                        </a:rPr>
                        <a:t>Confidence</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1270">
                        <a:lnSpc>
                          <a:spcPts val="1380"/>
                        </a:lnSpc>
                      </a:pPr>
                      <a:r>
                        <a:rPr sz="1600" dirty="0">
                          <a:solidFill>
                            <a:srgbClr val="1D272F"/>
                          </a:solidFill>
                          <a:latin typeface="Calibri"/>
                          <a:cs typeface="Calibri"/>
                        </a:rPr>
                        <a:t>Half-width in </a:t>
                      </a:r>
                      <a:r>
                        <a:rPr sz="1600" spc="-10" dirty="0">
                          <a:solidFill>
                            <a:srgbClr val="1D272F"/>
                          </a:solidFill>
                          <a:latin typeface="Calibri"/>
                          <a:cs typeface="Calibri"/>
                        </a:rPr>
                        <a:t>meters </a:t>
                      </a:r>
                      <a:r>
                        <a:rPr sz="1600" dirty="0">
                          <a:solidFill>
                            <a:srgbClr val="1D272F"/>
                          </a:solidFill>
                          <a:latin typeface="Calibri"/>
                          <a:cs typeface="Calibri"/>
                        </a:rPr>
                        <a:t>of positional </a:t>
                      </a:r>
                      <a:r>
                        <a:rPr sz="1600" spc="-5" dirty="0">
                          <a:solidFill>
                            <a:srgbClr val="1D272F"/>
                          </a:solidFill>
                          <a:latin typeface="Calibri"/>
                          <a:cs typeface="Calibri"/>
                        </a:rPr>
                        <a:t>uncertainty envelop; </a:t>
                      </a:r>
                      <a:r>
                        <a:rPr sz="1600" dirty="0">
                          <a:solidFill>
                            <a:srgbClr val="1D272F"/>
                          </a:solidFill>
                          <a:latin typeface="Calibri"/>
                          <a:cs typeface="Calibri"/>
                        </a:rPr>
                        <a:t>position is </a:t>
                      </a:r>
                      <a:r>
                        <a:rPr sz="1600" spc="-5" dirty="0">
                          <a:solidFill>
                            <a:srgbClr val="1D272F"/>
                          </a:solidFill>
                          <a:latin typeface="Calibri"/>
                          <a:cs typeface="Calibri"/>
                        </a:rPr>
                        <a:t>relative to</a:t>
                      </a:r>
                      <a:r>
                        <a:rPr sz="1600" spc="-140" dirty="0">
                          <a:solidFill>
                            <a:srgbClr val="1D272F"/>
                          </a:solidFill>
                          <a:latin typeface="Calibri"/>
                          <a:cs typeface="Calibri"/>
                        </a:rPr>
                        <a:t> </a:t>
                      </a:r>
                      <a:r>
                        <a:rPr sz="1600" dirty="0">
                          <a:solidFill>
                            <a:srgbClr val="1D272F"/>
                          </a:solidFill>
                          <a:latin typeface="Calibri"/>
                          <a:cs typeface="Calibri"/>
                        </a:rPr>
                        <a:t>other</a:t>
                      </a:r>
                      <a:endParaRPr sz="1600">
                        <a:latin typeface="Calibri"/>
                        <a:cs typeface="Calibri"/>
                      </a:endParaRPr>
                    </a:p>
                    <a:p>
                      <a:pPr marL="1270" marR="91440">
                        <a:lnSpc>
                          <a:spcPct val="100000"/>
                        </a:lnSpc>
                      </a:pPr>
                      <a:r>
                        <a:rPr sz="1600" spc="-10" dirty="0">
                          <a:solidFill>
                            <a:srgbClr val="1D272F"/>
                          </a:solidFill>
                          <a:latin typeface="Calibri"/>
                          <a:cs typeface="Calibri"/>
                        </a:rPr>
                        <a:t>features </a:t>
                      </a:r>
                      <a:r>
                        <a:rPr sz="1600" dirty="0">
                          <a:solidFill>
                            <a:srgbClr val="1D272F"/>
                          </a:solidFill>
                          <a:latin typeface="Calibri"/>
                          <a:cs typeface="Calibri"/>
                        </a:rPr>
                        <a:t>in </a:t>
                      </a:r>
                      <a:r>
                        <a:rPr sz="1600" spc="-5" dirty="0">
                          <a:solidFill>
                            <a:srgbClr val="1D272F"/>
                          </a:solidFill>
                          <a:latin typeface="Calibri"/>
                          <a:cs typeface="Calibri"/>
                        </a:rPr>
                        <a:t>database. </a:t>
                      </a:r>
                      <a:r>
                        <a:rPr sz="1600" dirty="0">
                          <a:solidFill>
                            <a:srgbClr val="1D272F"/>
                          </a:solidFill>
                          <a:latin typeface="Calibri"/>
                          <a:cs typeface="Calibri"/>
                        </a:rPr>
                        <a:t>Null </a:t>
                      </a:r>
                      <a:r>
                        <a:rPr sz="1600" spc="-5" dirty="0">
                          <a:solidFill>
                            <a:srgbClr val="1D272F"/>
                          </a:solidFill>
                          <a:latin typeface="Calibri"/>
                          <a:cs typeface="Calibri"/>
                        </a:rPr>
                        <a:t>values </a:t>
                      </a:r>
                      <a:r>
                        <a:rPr sz="1600" dirty="0">
                          <a:solidFill>
                            <a:srgbClr val="1D272F"/>
                          </a:solidFill>
                          <a:latin typeface="Calibri"/>
                          <a:cs typeface="Calibri"/>
                        </a:rPr>
                        <a:t>not </a:t>
                      </a:r>
                      <a:r>
                        <a:rPr sz="1600" spc="-5" dirty="0">
                          <a:solidFill>
                            <a:srgbClr val="1D272F"/>
                          </a:solidFill>
                          <a:latin typeface="Calibri"/>
                          <a:cs typeface="Calibri"/>
                        </a:rPr>
                        <a:t>permitted. Recommend value </a:t>
                      </a:r>
                      <a:r>
                        <a:rPr sz="1600" dirty="0">
                          <a:solidFill>
                            <a:srgbClr val="1D272F"/>
                          </a:solidFill>
                          <a:latin typeface="Calibri"/>
                          <a:cs typeface="Calibri"/>
                        </a:rPr>
                        <a:t>of -9 if </a:t>
                      </a:r>
                      <a:r>
                        <a:rPr sz="1600" spc="-5" dirty="0">
                          <a:solidFill>
                            <a:srgbClr val="1D272F"/>
                          </a:solidFill>
                          <a:latin typeface="Calibri"/>
                          <a:cs typeface="Calibri"/>
                        </a:rPr>
                        <a:t>value </a:t>
                      </a:r>
                      <a:r>
                        <a:rPr sz="1600" dirty="0">
                          <a:solidFill>
                            <a:srgbClr val="1D272F"/>
                          </a:solidFill>
                          <a:latin typeface="Calibri"/>
                          <a:cs typeface="Calibri"/>
                        </a:rPr>
                        <a:t>is  not </a:t>
                      </a:r>
                      <a:r>
                        <a:rPr sz="1600" spc="-5" dirty="0">
                          <a:solidFill>
                            <a:srgbClr val="1D272F"/>
                          </a:solidFill>
                          <a:latin typeface="Calibri"/>
                          <a:cs typeface="Calibri"/>
                        </a:rPr>
                        <a:t>available. Suggested distances qualitatively </a:t>
                      </a:r>
                      <a:r>
                        <a:rPr sz="1600" dirty="0">
                          <a:solidFill>
                            <a:srgbClr val="1D272F"/>
                          </a:solidFill>
                          <a:latin typeface="Calibri"/>
                          <a:cs typeface="Calibri"/>
                        </a:rPr>
                        <a:t>described in </a:t>
                      </a:r>
                      <a:r>
                        <a:rPr sz="1600" spc="-10" dirty="0">
                          <a:solidFill>
                            <a:srgbClr val="1D272F"/>
                          </a:solidFill>
                          <a:latin typeface="Calibri"/>
                          <a:cs typeface="Calibri"/>
                        </a:rPr>
                        <a:t>"Feature-level  </a:t>
                      </a:r>
                      <a:r>
                        <a:rPr sz="1600" spc="-5" dirty="0">
                          <a:solidFill>
                            <a:srgbClr val="1D272F"/>
                          </a:solidFill>
                          <a:latin typeface="Calibri"/>
                          <a:cs typeface="Calibri"/>
                        </a:rPr>
                        <a:t>metadata"</a:t>
                      </a:r>
                      <a:r>
                        <a:rPr sz="1600" spc="-40" dirty="0">
                          <a:solidFill>
                            <a:srgbClr val="1D272F"/>
                          </a:solidFill>
                          <a:latin typeface="Calibri"/>
                          <a:cs typeface="Calibri"/>
                        </a:rPr>
                        <a:t> </a:t>
                      </a:r>
                      <a:r>
                        <a:rPr sz="1600" spc="-5" dirty="0">
                          <a:solidFill>
                            <a:srgbClr val="1D272F"/>
                          </a:solidFill>
                          <a:latin typeface="Calibri"/>
                          <a:cs typeface="Calibri"/>
                        </a:rPr>
                        <a:t>document</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val="10001"/>
                  </a:ext>
                </a:extLst>
              </a:tr>
              <a:tr h="489917">
                <a:tc vMerge="1">
                  <a:txBody>
                    <a:bodyPr/>
                    <a:lstStyle/>
                    <a:p>
                      <a:endParaRPr/>
                    </a:p>
                  </a:txBody>
                  <a:tcPr marL="0" marR="0" marT="0" marB="0">
                    <a:lnR w="12700">
                      <a:solidFill>
                        <a:srgbClr val="FFFFFF"/>
                      </a:solidFill>
                      <a:prstDash val="solid"/>
                    </a:lnR>
                    <a:lnB w="6350">
                      <a:solidFill>
                        <a:srgbClr val="C4820E"/>
                      </a:solidFill>
                      <a:prstDash val="solid"/>
                    </a:lnB>
                  </a:tcPr>
                </a:tc>
                <a:tc>
                  <a:txBody>
                    <a:bodyPr/>
                    <a:lstStyle/>
                    <a:p>
                      <a:pPr marL="1270">
                        <a:lnSpc>
                          <a:spcPct val="100000"/>
                        </a:lnSpc>
                        <a:spcBef>
                          <a:spcPts val="660"/>
                        </a:spcBef>
                      </a:pPr>
                      <a:r>
                        <a:rPr sz="1600" spc="-5" dirty="0">
                          <a:solidFill>
                            <a:srgbClr val="1D272F"/>
                          </a:solidFill>
                          <a:latin typeface="Calibri"/>
                          <a:cs typeface="Calibri"/>
                        </a:rPr>
                        <a:t>Existence</a:t>
                      </a:r>
                      <a:r>
                        <a:rPr sz="1600" dirty="0">
                          <a:solidFill>
                            <a:srgbClr val="1D272F"/>
                          </a:solidFill>
                          <a:latin typeface="Calibri"/>
                          <a:cs typeface="Calibri"/>
                        </a:rPr>
                        <a:t> </a:t>
                      </a:r>
                      <a:r>
                        <a:rPr sz="1600" spc="-5" dirty="0">
                          <a:solidFill>
                            <a:srgbClr val="1D272F"/>
                          </a:solidFill>
                          <a:latin typeface="Calibri"/>
                          <a:cs typeface="Calibri"/>
                        </a:rPr>
                        <a:t>Confidence</a:t>
                      </a:r>
                      <a:endParaRPr sz="1600">
                        <a:latin typeface="Calibri"/>
                        <a:cs typeface="Calibri"/>
                      </a:endParaRPr>
                    </a:p>
                  </a:txBody>
                  <a:tcPr marL="0" marR="0" marT="1117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1270">
                        <a:lnSpc>
                          <a:spcPts val="1380"/>
                        </a:lnSpc>
                      </a:pPr>
                      <a:r>
                        <a:rPr sz="1600" spc="-15" dirty="0">
                          <a:solidFill>
                            <a:srgbClr val="1D272F"/>
                          </a:solidFill>
                          <a:latin typeface="Calibri"/>
                          <a:cs typeface="Calibri"/>
                        </a:rPr>
                        <a:t>Values </a:t>
                      </a:r>
                      <a:r>
                        <a:rPr sz="1600" dirty="0">
                          <a:solidFill>
                            <a:srgbClr val="1D272F"/>
                          </a:solidFill>
                          <a:latin typeface="Calibri"/>
                          <a:cs typeface="Calibri"/>
                        </a:rPr>
                        <a:t>= </a:t>
                      </a:r>
                      <a:r>
                        <a:rPr sz="1600" spc="-5" dirty="0">
                          <a:solidFill>
                            <a:srgbClr val="1D272F"/>
                          </a:solidFill>
                          <a:latin typeface="Calibri"/>
                          <a:cs typeface="Calibri"/>
                        </a:rPr>
                        <a:t>"certain", "questionable", "unspecified". </a:t>
                      </a:r>
                      <a:r>
                        <a:rPr sz="1600" dirty="0">
                          <a:solidFill>
                            <a:srgbClr val="1D272F"/>
                          </a:solidFill>
                          <a:latin typeface="Calibri"/>
                          <a:cs typeface="Calibri"/>
                        </a:rPr>
                        <a:t>Null </a:t>
                      </a:r>
                      <a:r>
                        <a:rPr sz="1600" spc="-5" dirty="0">
                          <a:solidFill>
                            <a:srgbClr val="1D272F"/>
                          </a:solidFill>
                          <a:latin typeface="Calibri"/>
                          <a:cs typeface="Calibri"/>
                        </a:rPr>
                        <a:t>values </a:t>
                      </a:r>
                      <a:r>
                        <a:rPr sz="1600" dirty="0">
                          <a:solidFill>
                            <a:srgbClr val="1D272F"/>
                          </a:solidFill>
                          <a:latin typeface="Calibri"/>
                          <a:cs typeface="Calibri"/>
                        </a:rPr>
                        <a:t>not</a:t>
                      </a:r>
                      <a:r>
                        <a:rPr sz="1600" spc="-65" dirty="0">
                          <a:solidFill>
                            <a:srgbClr val="1D272F"/>
                          </a:solidFill>
                          <a:latin typeface="Calibri"/>
                          <a:cs typeface="Calibri"/>
                        </a:rPr>
                        <a:t> </a:t>
                      </a:r>
                      <a:r>
                        <a:rPr sz="1600" spc="-5" dirty="0">
                          <a:solidFill>
                            <a:srgbClr val="1D272F"/>
                          </a:solidFill>
                          <a:latin typeface="Calibri"/>
                          <a:cs typeface="Calibri"/>
                        </a:rPr>
                        <a:t>permitted.</a:t>
                      </a:r>
                      <a:endParaRPr sz="1600">
                        <a:latin typeface="Calibri"/>
                        <a:cs typeface="Calibri"/>
                      </a:endParaRPr>
                    </a:p>
                    <a:p>
                      <a:pPr marL="1270">
                        <a:lnSpc>
                          <a:spcPts val="1410"/>
                        </a:lnSpc>
                      </a:pPr>
                      <a:r>
                        <a:rPr sz="1600" spc="-5" dirty="0">
                          <a:solidFill>
                            <a:srgbClr val="1D272F"/>
                          </a:solidFill>
                          <a:latin typeface="Calibri"/>
                          <a:cs typeface="Calibri"/>
                        </a:rPr>
                        <a:t>Suggest setting default value to</a:t>
                      </a:r>
                      <a:r>
                        <a:rPr sz="1600" spc="-60" dirty="0">
                          <a:solidFill>
                            <a:srgbClr val="1D272F"/>
                          </a:solidFill>
                          <a:latin typeface="Calibri"/>
                          <a:cs typeface="Calibri"/>
                        </a:rPr>
                        <a:t> </a:t>
                      </a:r>
                      <a:r>
                        <a:rPr sz="1600" spc="-5" dirty="0">
                          <a:solidFill>
                            <a:srgbClr val="1D272F"/>
                          </a:solidFill>
                          <a:latin typeface="Calibri"/>
                          <a:cs typeface="Calibri"/>
                        </a:rPr>
                        <a:t>"certain"</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val="10002"/>
                  </a:ext>
                </a:extLst>
              </a:tr>
              <a:tr h="717805">
                <a:tc vMerge="1">
                  <a:txBody>
                    <a:bodyPr/>
                    <a:lstStyle/>
                    <a:p>
                      <a:endParaRPr/>
                    </a:p>
                  </a:txBody>
                  <a:tcPr marL="0" marR="0" marT="0" marB="0">
                    <a:lnR w="12700">
                      <a:solidFill>
                        <a:srgbClr val="FFFFFF"/>
                      </a:solidFill>
                      <a:prstDash val="solid"/>
                    </a:lnR>
                    <a:lnB w="6350">
                      <a:solidFill>
                        <a:srgbClr val="C4820E"/>
                      </a:solidFill>
                      <a:prstDash val="solid"/>
                    </a:lnB>
                  </a:tcPr>
                </a:tc>
                <a:tc>
                  <a:txBody>
                    <a:bodyPr/>
                    <a:lstStyle/>
                    <a:p>
                      <a:pPr>
                        <a:lnSpc>
                          <a:spcPct val="100000"/>
                        </a:lnSpc>
                        <a:spcBef>
                          <a:spcPts val="10"/>
                        </a:spcBef>
                      </a:pPr>
                      <a:endParaRPr sz="1500">
                        <a:latin typeface="Times New Roman"/>
                        <a:cs typeface="Times New Roman"/>
                      </a:endParaRPr>
                    </a:p>
                    <a:p>
                      <a:pPr marL="1270">
                        <a:lnSpc>
                          <a:spcPct val="100000"/>
                        </a:lnSpc>
                      </a:pPr>
                      <a:r>
                        <a:rPr sz="1600" dirty="0">
                          <a:solidFill>
                            <a:srgbClr val="1D272F"/>
                          </a:solidFill>
                          <a:latin typeface="Calibri"/>
                          <a:cs typeface="Calibri"/>
                        </a:rPr>
                        <a:t>Identity</a:t>
                      </a:r>
                      <a:r>
                        <a:rPr sz="1600" spc="-40" dirty="0">
                          <a:solidFill>
                            <a:srgbClr val="1D272F"/>
                          </a:solidFill>
                          <a:latin typeface="Calibri"/>
                          <a:cs typeface="Calibri"/>
                        </a:rPr>
                        <a:t> </a:t>
                      </a:r>
                      <a:r>
                        <a:rPr sz="1600" spc="-5" dirty="0">
                          <a:solidFill>
                            <a:srgbClr val="1D272F"/>
                          </a:solidFill>
                          <a:latin typeface="Calibri"/>
                          <a:cs typeface="Calibri"/>
                        </a:rPr>
                        <a:t>Confidence</a:t>
                      </a:r>
                      <a:endParaRPr sz="1600">
                        <a:latin typeface="Calibri"/>
                        <a:cs typeface="Calibri"/>
                      </a:endParaRPr>
                    </a:p>
                  </a:txBody>
                  <a:tcPr marL="0" marR="0" marT="1693"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1270" marR="148590">
                        <a:lnSpc>
                          <a:spcPct val="100000"/>
                        </a:lnSpc>
                        <a:spcBef>
                          <a:spcPts val="615"/>
                        </a:spcBef>
                      </a:pPr>
                      <a:r>
                        <a:rPr sz="1600" spc="-15" dirty="0">
                          <a:solidFill>
                            <a:srgbClr val="1D272F"/>
                          </a:solidFill>
                          <a:latin typeface="Calibri"/>
                          <a:cs typeface="Calibri"/>
                        </a:rPr>
                        <a:t>Values </a:t>
                      </a:r>
                      <a:r>
                        <a:rPr sz="1600" dirty="0">
                          <a:solidFill>
                            <a:srgbClr val="1D272F"/>
                          </a:solidFill>
                          <a:latin typeface="Calibri"/>
                          <a:cs typeface="Calibri"/>
                        </a:rPr>
                        <a:t>= </a:t>
                      </a:r>
                      <a:r>
                        <a:rPr sz="1600" spc="-5" dirty="0">
                          <a:solidFill>
                            <a:srgbClr val="1D272F"/>
                          </a:solidFill>
                          <a:latin typeface="Calibri"/>
                          <a:cs typeface="Calibri"/>
                        </a:rPr>
                        <a:t>"certain", "questionable", </a:t>
                      </a:r>
                      <a:r>
                        <a:rPr sz="1600" spc="-10" dirty="0">
                          <a:solidFill>
                            <a:srgbClr val="1D272F"/>
                          </a:solidFill>
                          <a:latin typeface="Calibri"/>
                          <a:cs typeface="Calibri"/>
                        </a:rPr>
                        <a:t>"unspecified“. </a:t>
                      </a:r>
                      <a:r>
                        <a:rPr sz="1600" spc="-5" dirty="0">
                          <a:solidFill>
                            <a:srgbClr val="1D272F"/>
                          </a:solidFill>
                          <a:latin typeface="Calibri"/>
                          <a:cs typeface="Calibri"/>
                        </a:rPr>
                        <a:t>Alternative: </a:t>
                      </a:r>
                      <a:r>
                        <a:rPr sz="1600" spc="-20" dirty="0">
                          <a:solidFill>
                            <a:srgbClr val="1D272F"/>
                          </a:solidFill>
                          <a:latin typeface="Calibri"/>
                          <a:cs typeface="Calibri"/>
                        </a:rPr>
                        <a:t>“High”, Moderate”,  “Low”. </a:t>
                      </a:r>
                      <a:r>
                        <a:rPr sz="1600" dirty="0">
                          <a:solidFill>
                            <a:srgbClr val="1D272F"/>
                          </a:solidFill>
                          <a:latin typeface="Calibri"/>
                          <a:cs typeface="Calibri"/>
                        </a:rPr>
                        <a:t>Null </a:t>
                      </a:r>
                      <a:r>
                        <a:rPr sz="1600" spc="-5" dirty="0">
                          <a:solidFill>
                            <a:srgbClr val="1D272F"/>
                          </a:solidFill>
                          <a:latin typeface="Calibri"/>
                          <a:cs typeface="Calibri"/>
                        </a:rPr>
                        <a:t>values </a:t>
                      </a:r>
                      <a:r>
                        <a:rPr sz="1600" dirty="0">
                          <a:solidFill>
                            <a:srgbClr val="1D272F"/>
                          </a:solidFill>
                          <a:latin typeface="Calibri"/>
                          <a:cs typeface="Calibri"/>
                        </a:rPr>
                        <a:t>not </a:t>
                      </a:r>
                      <a:r>
                        <a:rPr sz="1600" spc="-5" dirty="0">
                          <a:solidFill>
                            <a:srgbClr val="1D272F"/>
                          </a:solidFill>
                          <a:latin typeface="Calibri"/>
                          <a:cs typeface="Calibri"/>
                        </a:rPr>
                        <a:t>permitted. Suggest setting default value to</a:t>
                      </a:r>
                      <a:r>
                        <a:rPr sz="1600" spc="-70" dirty="0">
                          <a:solidFill>
                            <a:srgbClr val="1D272F"/>
                          </a:solidFill>
                          <a:latin typeface="Calibri"/>
                          <a:cs typeface="Calibri"/>
                        </a:rPr>
                        <a:t> </a:t>
                      </a:r>
                      <a:r>
                        <a:rPr sz="1600" spc="-5" dirty="0">
                          <a:solidFill>
                            <a:srgbClr val="1D272F"/>
                          </a:solidFill>
                          <a:latin typeface="Calibri"/>
                          <a:cs typeface="Calibri"/>
                        </a:rPr>
                        <a:t>"certain"</a:t>
                      </a:r>
                      <a:endParaRPr sz="1600">
                        <a:latin typeface="Calibri"/>
                        <a:cs typeface="Calibri"/>
                      </a:endParaRPr>
                    </a:p>
                  </a:txBody>
                  <a:tcPr marL="0" marR="0" marT="1041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val="10003"/>
                  </a:ext>
                </a:extLst>
              </a:tr>
              <a:tr h="452755">
                <a:tc vMerge="1">
                  <a:txBody>
                    <a:bodyPr/>
                    <a:lstStyle/>
                    <a:p>
                      <a:endParaRPr/>
                    </a:p>
                  </a:txBody>
                  <a:tcPr marL="0" marR="0" marT="0" marB="0">
                    <a:lnR w="12700">
                      <a:solidFill>
                        <a:srgbClr val="FFFFFF"/>
                      </a:solidFill>
                      <a:prstDash val="solid"/>
                    </a:lnR>
                    <a:lnB w="6350">
                      <a:solidFill>
                        <a:srgbClr val="C4820E"/>
                      </a:solidFill>
                      <a:prstDash val="solid"/>
                    </a:lnB>
                  </a:tcPr>
                </a:tc>
                <a:tc>
                  <a:txBody>
                    <a:bodyPr/>
                    <a:lstStyle/>
                    <a:p>
                      <a:pPr marL="1270">
                        <a:lnSpc>
                          <a:spcPct val="100000"/>
                        </a:lnSpc>
                        <a:spcBef>
                          <a:spcPts val="550"/>
                        </a:spcBef>
                      </a:pPr>
                      <a:r>
                        <a:rPr sz="1600" spc="-5" dirty="0">
                          <a:solidFill>
                            <a:srgbClr val="1D272F"/>
                          </a:solidFill>
                          <a:latin typeface="Calibri"/>
                          <a:cs typeface="Calibri"/>
                        </a:rPr>
                        <a:t>Data</a:t>
                      </a:r>
                      <a:r>
                        <a:rPr sz="1600" spc="-25" dirty="0">
                          <a:solidFill>
                            <a:srgbClr val="1D272F"/>
                          </a:solidFill>
                          <a:latin typeface="Calibri"/>
                          <a:cs typeface="Calibri"/>
                        </a:rPr>
                        <a:t> </a:t>
                      </a:r>
                      <a:r>
                        <a:rPr sz="1600" spc="-5" dirty="0">
                          <a:solidFill>
                            <a:srgbClr val="1D272F"/>
                          </a:solidFill>
                          <a:latin typeface="Calibri"/>
                          <a:cs typeface="Calibri"/>
                        </a:rPr>
                        <a:t>Source</a:t>
                      </a:r>
                      <a:endParaRPr sz="1600">
                        <a:latin typeface="Calibri"/>
                        <a:cs typeface="Calibri"/>
                      </a:endParaRPr>
                    </a:p>
                  </a:txBody>
                  <a:tcPr marL="0" marR="0" marT="93133"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1270">
                        <a:lnSpc>
                          <a:spcPct val="100000"/>
                        </a:lnSpc>
                        <a:spcBef>
                          <a:spcPts val="550"/>
                        </a:spcBef>
                      </a:pPr>
                      <a:r>
                        <a:rPr sz="1600" spc="-5" dirty="0">
                          <a:latin typeface="Calibri"/>
                          <a:cs typeface="Calibri"/>
                        </a:rPr>
                        <a:t>Imagery </a:t>
                      </a:r>
                      <a:r>
                        <a:rPr sz="1600" dirty="0">
                          <a:latin typeface="Calibri"/>
                          <a:cs typeface="Calibri"/>
                        </a:rPr>
                        <a:t>used </a:t>
                      </a:r>
                      <a:r>
                        <a:rPr sz="1600" spc="-10" dirty="0">
                          <a:latin typeface="Calibri"/>
                          <a:cs typeface="Calibri"/>
                        </a:rPr>
                        <a:t>for interpretation, </a:t>
                      </a:r>
                      <a:r>
                        <a:rPr sz="1600" dirty="0">
                          <a:latin typeface="Calibri"/>
                          <a:cs typeface="Calibri"/>
                        </a:rPr>
                        <a:t>e.g. NCALM </a:t>
                      </a:r>
                      <a:r>
                        <a:rPr sz="1600" spc="-20" dirty="0">
                          <a:latin typeface="Calibri"/>
                          <a:cs typeface="Calibri"/>
                        </a:rPr>
                        <a:t>lidar, </a:t>
                      </a:r>
                      <a:r>
                        <a:rPr sz="1600" spc="-30" dirty="0">
                          <a:latin typeface="Calibri"/>
                          <a:cs typeface="Calibri"/>
                        </a:rPr>
                        <a:t>NAIP, </a:t>
                      </a:r>
                      <a:r>
                        <a:rPr sz="1600" dirty="0">
                          <a:latin typeface="Calibri"/>
                          <a:cs typeface="Calibri"/>
                        </a:rPr>
                        <a:t>1:5,000 airphotos</a:t>
                      </a:r>
                      <a:endParaRPr sz="1600">
                        <a:latin typeface="Calibri"/>
                        <a:cs typeface="Calibri"/>
                      </a:endParaRPr>
                    </a:p>
                  </a:txBody>
                  <a:tcPr marL="0" marR="0" marT="93133"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val="10004"/>
                  </a:ext>
                </a:extLst>
              </a:tr>
              <a:tr h="452755">
                <a:tc vMerge="1">
                  <a:txBody>
                    <a:bodyPr/>
                    <a:lstStyle/>
                    <a:p>
                      <a:endParaRPr/>
                    </a:p>
                  </a:txBody>
                  <a:tcPr marL="0" marR="0" marT="0" marB="0">
                    <a:lnR w="12700">
                      <a:solidFill>
                        <a:srgbClr val="FFFFFF"/>
                      </a:solidFill>
                      <a:prstDash val="solid"/>
                    </a:lnR>
                    <a:lnB w="6350">
                      <a:solidFill>
                        <a:srgbClr val="C4820E"/>
                      </a:solidFill>
                      <a:prstDash val="solid"/>
                    </a:lnB>
                  </a:tcPr>
                </a:tc>
                <a:tc>
                  <a:txBody>
                    <a:bodyPr/>
                    <a:lstStyle/>
                    <a:p>
                      <a:pPr marL="1270">
                        <a:lnSpc>
                          <a:spcPct val="100000"/>
                        </a:lnSpc>
                        <a:spcBef>
                          <a:spcPts val="550"/>
                        </a:spcBef>
                      </a:pPr>
                      <a:r>
                        <a:rPr sz="1600" dirty="0">
                          <a:solidFill>
                            <a:srgbClr val="1D272F"/>
                          </a:solidFill>
                          <a:latin typeface="Calibri"/>
                          <a:cs typeface="Calibri"/>
                        </a:rPr>
                        <a:t>Mapping</a:t>
                      </a:r>
                      <a:r>
                        <a:rPr sz="1600" spc="-40" dirty="0">
                          <a:solidFill>
                            <a:srgbClr val="1D272F"/>
                          </a:solidFill>
                          <a:latin typeface="Calibri"/>
                          <a:cs typeface="Calibri"/>
                        </a:rPr>
                        <a:t> </a:t>
                      </a:r>
                      <a:r>
                        <a:rPr sz="1600" spc="-5" dirty="0">
                          <a:solidFill>
                            <a:srgbClr val="1D272F"/>
                          </a:solidFill>
                          <a:latin typeface="Calibri"/>
                          <a:cs typeface="Calibri"/>
                        </a:rPr>
                        <a:t>scale</a:t>
                      </a:r>
                      <a:endParaRPr sz="1600">
                        <a:latin typeface="Calibri"/>
                        <a:cs typeface="Calibri"/>
                      </a:endParaRPr>
                    </a:p>
                  </a:txBody>
                  <a:tcPr marL="0" marR="0" marT="93133"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1270">
                        <a:lnSpc>
                          <a:spcPct val="100000"/>
                        </a:lnSpc>
                        <a:spcBef>
                          <a:spcPts val="550"/>
                        </a:spcBef>
                      </a:pPr>
                      <a:r>
                        <a:rPr sz="1600" dirty="0">
                          <a:latin typeface="Calibri"/>
                          <a:cs typeface="Calibri"/>
                        </a:rPr>
                        <a:t>Mapping </a:t>
                      </a:r>
                      <a:r>
                        <a:rPr sz="1600" spc="-5" dirty="0">
                          <a:latin typeface="Calibri"/>
                          <a:cs typeface="Calibri"/>
                        </a:rPr>
                        <a:t>scale </a:t>
                      </a:r>
                      <a:r>
                        <a:rPr sz="1600" dirty="0">
                          <a:latin typeface="Calibri"/>
                          <a:cs typeface="Calibri"/>
                        </a:rPr>
                        <a:t>of either </a:t>
                      </a:r>
                      <a:r>
                        <a:rPr sz="1600" spc="-5" dirty="0">
                          <a:latin typeface="Calibri"/>
                          <a:cs typeface="Calibri"/>
                        </a:rPr>
                        <a:t>linework, </a:t>
                      </a:r>
                      <a:r>
                        <a:rPr sz="1600" dirty="0">
                          <a:latin typeface="Calibri"/>
                          <a:cs typeface="Calibri"/>
                        </a:rPr>
                        <a:t>or </a:t>
                      </a:r>
                      <a:r>
                        <a:rPr sz="1600" spc="-5" dirty="0">
                          <a:latin typeface="Calibri"/>
                          <a:cs typeface="Calibri"/>
                        </a:rPr>
                        <a:t>project (if set </a:t>
                      </a:r>
                      <a:r>
                        <a:rPr sz="1600" dirty="0">
                          <a:latin typeface="Calibri"/>
                          <a:cs typeface="Calibri"/>
                        </a:rPr>
                        <a:t>mapping </a:t>
                      </a:r>
                      <a:r>
                        <a:rPr sz="1600" spc="-5" dirty="0">
                          <a:latin typeface="Calibri"/>
                          <a:cs typeface="Calibri"/>
                        </a:rPr>
                        <a:t>scale</a:t>
                      </a:r>
                      <a:r>
                        <a:rPr sz="1600" spc="-40" dirty="0">
                          <a:latin typeface="Calibri"/>
                          <a:cs typeface="Calibri"/>
                        </a:rPr>
                        <a:t> </a:t>
                      </a:r>
                      <a:r>
                        <a:rPr sz="1600" dirty="0">
                          <a:latin typeface="Calibri"/>
                          <a:cs typeface="Calibri"/>
                        </a:rPr>
                        <a:t>used).</a:t>
                      </a:r>
                      <a:endParaRPr sz="1600">
                        <a:latin typeface="Calibri"/>
                        <a:cs typeface="Calibri"/>
                      </a:endParaRPr>
                    </a:p>
                  </a:txBody>
                  <a:tcPr marL="0" marR="0" marT="93133"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val="10005"/>
                  </a:ext>
                </a:extLst>
              </a:tr>
              <a:tr h="489917">
                <a:tc vMerge="1">
                  <a:txBody>
                    <a:bodyPr/>
                    <a:lstStyle/>
                    <a:p>
                      <a:endParaRPr/>
                    </a:p>
                  </a:txBody>
                  <a:tcPr marL="0" marR="0" marT="0" marB="0">
                    <a:lnR w="12700">
                      <a:solidFill>
                        <a:srgbClr val="FFFFFF"/>
                      </a:solidFill>
                      <a:prstDash val="solid"/>
                    </a:lnR>
                    <a:lnB w="6350">
                      <a:solidFill>
                        <a:srgbClr val="C4820E"/>
                      </a:solidFill>
                      <a:prstDash val="solid"/>
                    </a:lnB>
                  </a:tcPr>
                </a:tc>
                <a:tc>
                  <a:txBody>
                    <a:bodyPr/>
                    <a:lstStyle/>
                    <a:p>
                      <a:pPr marL="1270">
                        <a:lnSpc>
                          <a:spcPct val="100000"/>
                        </a:lnSpc>
                        <a:spcBef>
                          <a:spcPts val="660"/>
                        </a:spcBef>
                      </a:pPr>
                      <a:r>
                        <a:rPr sz="1600" spc="-5" dirty="0">
                          <a:solidFill>
                            <a:srgbClr val="1D272F"/>
                          </a:solidFill>
                          <a:latin typeface="Calibri"/>
                          <a:cs typeface="Calibri"/>
                        </a:rPr>
                        <a:t>Comments</a:t>
                      </a:r>
                      <a:endParaRPr sz="1600">
                        <a:latin typeface="Calibri"/>
                        <a:cs typeface="Calibri"/>
                      </a:endParaRPr>
                    </a:p>
                  </a:txBody>
                  <a:tcPr marL="0" marR="0" marT="1117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1270">
                        <a:lnSpc>
                          <a:spcPts val="1380"/>
                        </a:lnSpc>
                      </a:pPr>
                      <a:r>
                        <a:rPr sz="1600" dirty="0">
                          <a:solidFill>
                            <a:srgbClr val="1D272F"/>
                          </a:solidFill>
                          <a:latin typeface="Calibri"/>
                          <a:cs typeface="Calibri"/>
                        </a:rPr>
                        <a:t>Optional. </a:t>
                      </a:r>
                      <a:r>
                        <a:rPr sz="1600" spc="-5" dirty="0">
                          <a:solidFill>
                            <a:srgbClr val="1D272F"/>
                          </a:solidFill>
                          <a:latin typeface="Calibri"/>
                          <a:cs typeface="Calibri"/>
                        </a:rPr>
                        <a:t>Free </a:t>
                      </a:r>
                      <a:r>
                        <a:rPr sz="1600" spc="-10" dirty="0">
                          <a:solidFill>
                            <a:srgbClr val="1D272F"/>
                          </a:solidFill>
                          <a:latin typeface="Calibri"/>
                          <a:cs typeface="Calibri"/>
                        </a:rPr>
                        <a:t>text for </a:t>
                      </a:r>
                      <a:r>
                        <a:rPr sz="1600" dirty="0">
                          <a:solidFill>
                            <a:srgbClr val="1D272F"/>
                          </a:solidFill>
                          <a:latin typeface="Calibri"/>
                          <a:cs typeface="Calibri"/>
                        </a:rPr>
                        <a:t>additional </a:t>
                      </a:r>
                      <a:r>
                        <a:rPr sz="1600" spc="-5" dirty="0">
                          <a:solidFill>
                            <a:srgbClr val="1D272F"/>
                          </a:solidFill>
                          <a:latin typeface="Calibri"/>
                          <a:cs typeface="Calibri"/>
                        </a:rPr>
                        <a:t>information </a:t>
                      </a:r>
                      <a:r>
                        <a:rPr sz="1600" dirty="0">
                          <a:solidFill>
                            <a:srgbClr val="1D272F"/>
                          </a:solidFill>
                          <a:latin typeface="Calibri"/>
                          <a:cs typeface="Calibri"/>
                        </a:rPr>
                        <a:t>specific </a:t>
                      </a:r>
                      <a:r>
                        <a:rPr sz="1600" spc="-5" dirty="0">
                          <a:solidFill>
                            <a:srgbClr val="1D272F"/>
                          </a:solidFill>
                          <a:latin typeface="Calibri"/>
                          <a:cs typeface="Calibri"/>
                        </a:rPr>
                        <a:t>to </a:t>
                      </a:r>
                      <a:r>
                        <a:rPr sz="1600" dirty="0">
                          <a:solidFill>
                            <a:srgbClr val="1D272F"/>
                          </a:solidFill>
                          <a:latin typeface="Calibri"/>
                          <a:cs typeface="Calibri"/>
                        </a:rPr>
                        <a:t>this </a:t>
                      </a:r>
                      <a:r>
                        <a:rPr sz="1600" spc="-10" dirty="0">
                          <a:solidFill>
                            <a:srgbClr val="1D272F"/>
                          </a:solidFill>
                          <a:latin typeface="Calibri"/>
                          <a:cs typeface="Calibri"/>
                        </a:rPr>
                        <a:t>feature. </a:t>
                      </a:r>
                      <a:r>
                        <a:rPr sz="1600" dirty="0">
                          <a:solidFill>
                            <a:srgbClr val="1D272F"/>
                          </a:solidFill>
                          <a:latin typeface="Calibri"/>
                          <a:cs typeface="Calibri"/>
                        </a:rPr>
                        <a:t>Null</a:t>
                      </a:r>
                      <a:r>
                        <a:rPr sz="1600" spc="-120" dirty="0">
                          <a:solidFill>
                            <a:srgbClr val="1D272F"/>
                          </a:solidFill>
                          <a:latin typeface="Calibri"/>
                          <a:cs typeface="Calibri"/>
                        </a:rPr>
                        <a:t> </a:t>
                      </a:r>
                      <a:r>
                        <a:rPr sz="1600" spc="-5" dirty="0">
                          <a:solidFill>
                            <a:srgbClr val="1D272F"/>
                          </a:solidFill>
                          <a:latin typeface="Calibri"/>
                          <a:cs typeface="Calibri"/>
                        </a:rPr>
                        <a:t>values</a:t>
                      </a:r>
                      <a:endParaRPr sz="1600">
                        <a:latin typeface="Calibri"/>
                        <a:cs typeface="Calibri"/>
                      </a:endParaRPr>
                    </a:p>
                    <a:p>
                      <a:pPr marL="1270">
                        <a:lnSpc>
                          <a:spcPts val="1410"/>
                        </a:lnSpc>
                      </a:pPr>
                      <a:r>
                        <a:rPr sz="1600" spc="-5" dirty="0">
                          <a:solidFill>
                            <a:srgbClr val="1D272F"/>
                          </a:solidFill>
                          <a:latin typeface="Calibri"/>
                          <a:cs typeface="Calibri"/>
                        </a:rPr>
                        <a:t>permitted.</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val="10006"/>
                  </a:ext>
                </a:extLst>
              </a:tr>
              <a:tr h="246077">
                <a:tc vMerge="1">
                  <a:txBody>
                    <a:bodyPr/>
                    <a:lstStyle/>
                    <a:p>
                      <a:endParaRPr/>
                    </a:p>
                  </a:txBody>
                  <a:tcPr marL="0" marR="0" marT="0" marB="0">
                    <a:lnR w="12700">
                      <a:solidFill>
                        <a:srgbClr val="FFFFFF"/>
                      </a:solidFill>
                      <a:prstDash val="solid"/>
                    </a:lnR>
                    <a:lnB w="6350">
                      <a:solidFill>
                        <a:srgbClr val="C4820E"/>
                      </a:solidFill>
                      <a:prstDash val="solid"/>
                    </a:lnB>
                  </a:tcPr>
                </a:tc>
                <a:tc>
                  <a:txBody>
                    <a:bodyPr/>
                    <a:lstStyle/>
                    <a:p>
                      <a:pPr marL="1270">
                        <a:lnSpc>
                          <a:spcPts val="1355"/>
                        </a:lnSpc>
                      </a:pPr>
                      <a:r>
                        <a:rPr sz="1600" dirty="0">
                          <a:solidFill>
                            <a:srgbClr val="1D272F"/>
                          </a:solidFill>
                          <a:latin typeface="Calibri"/>
                          <a:cs typeface="Calibri"/>
                        </a:rPr>
                        <a:t>Mapper</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1270">
                        <a:lnSpc>
                          <a:spcPts val="1355"/>
                        </a:lnSpc>
                      </a:pPr>
                      <a:r>
                        <a:rPr sz="1600" dirty="0">
                          <a:solidFill>
                            <a:srgbClr val="1D272F"/>
                          </a:solidFill>
                          <a:latin typeface="Calibri"/>
                          <a:cs typeface="Calibri"/>
                        </a:rPr>
                        <a:t>Name of</a:t>
                      </a:r>
                      <a:r>
                        <a:rPr sz="1600" spc="-5" dirty="0">
                          <a:solidFill>
                            <a:srgbClr val="1D272F"/>
                          </a:solidFill>
                          <a:latin typeface="Calibri"/>
                          <a:cs typeface="Calibri"/>
                        </a:rPr>
                        <a:t> </a:t>
                      </a:r>
                      <a:r>
                        <a:rPr sz="1600" dirty="0">
                          <a:solidFill>
                            <a:srgbClr val="1D272F"/>
                          </a:solidFill>
                          <a:latin typeface="Calibri"/>
                          <a:cs typeface="Calibri"/>
                        </a:rPr>
                        <a:t>mapper</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val="10007"/>
                  </a:ext>
                </a:extLst>
              </a:tr>
              <a:tr h="489917">
                <a:tc vMerge="1">
                  <a:txBody>
                    <a:bodyPr/>
                    <a:lstStyle/>
                    <a:p>
                      <a:endParaRPr/>
                    </a:p>
                  </a:txBody>
                  <a:tcPr marL="0" marR="0" marT="0" marB="0">
                    <a:lnR w="12700">
                      <a:solidFill>
                        <a:srgbClr val="FFFFFF"/>
                      </a:solidFill>
                      <a:prstDash val="solid"/>
                    </a:lnR>
                    <a:lnB w="6350">
                      <a:solidFill>
                        <a:srgbClr val="C4820E"/>
                      </a:solidFill>
                      <a:prstDash val="solid"/>
                    </a:lnB>
                  </a:tcPr>
                </a:tc>
                <a:tc>
                  <a:txBody>
                    <a:bodyPr/>
                    <a:lstStyle/>
                    <a:p>
                      <a:pPr marL="1270">
                        <a:lnSpc>
                          <a:spcPct val="100000"/>
                        </a:lnSpc>
                        <a:spcBef>
                          <a:spcPts val="660"/>
                        </a:spcBef>
                      </a:pPr>
                      <a:r>
                        <a:rPr sz="1600" dirty="0">
                          <a:solidFill>
                            <a:srgbClr val="1D272F"/>
                          </a:solidFill>
                          <a:latin typeface="Calibri"/>
                          <a:cs typeface="Calibri"/>
                        </a:rPr>
                        <a:t>Mapper</a:t>
                      </a:r>
                      <a:r>
                        <a:rPr sz="1600" spc="-35" dirty="0">
                          <a:solidFill>
                            <a:srgbClr val="1D272F"/>
                          </a:solidFill>
                          <a:latin typeface="Calibri"/>
                          <a:cs typeface="Calibri"/>
                        </a:rPr>
                        <a:t> </a:t>
                      </a:r>
                      <a:r>
                        <a:rPr sz="1600" spc="-5" dirty="0">
                          <a:solidFill>
                            <a:srgbClr val="1D272F"/>
                          </a:solidFill>
                          <a:latin typeface="Calibri"/>
                          <a:cs typeface="Calibri"/>
                        </a:rPr>
                        <a:t>Affiliation</a:t>
                      </a:r>
                      <a:endParaRPr sz="1600">
                        <a:latin typeface="Calibri"/>
                        <a:cs typeface="Calibri"/>
                      </a:endParaRPr>
                    </a:p>
                  </a:txBody>
                  <a:tcPr marL="0" marR="0" marT="111760" marB="0">
                    <a:lnL w="12700">
                      <a:solidFill>
                        <a:srgbClr val="FFFFFF"/>
                      </a:solidFill>
                      <a:prstDash val="solid"/>
                    </a:lnL>
                    <a:lnR w="12700">
                      <a:solidFill>
                        <a:srgbClr val="FFFFFF"/>
                      </a:solidFill>
                      <a:prstDash val="solid"/>
                    </a:lnR>
                    <a:lnT w="12700">
                      <a:solidFill>
                        <a:srgbClr val="FFFFFF"/>
                      </a:solidFill>
                      <a:prstDash val="solid"/>
                    </a:lnT>
                    <a:lnB w="19050">
                      <a:solidFill>
                        <a:srgbClr val="FFFFFF"/>
                      </a:solidFill>
                      <a:prstDash val="solid"/>
                    </a:lnB>
                    <a:solidFill>
                      <a:srgbClr val="E9ECF4"/>
                    </a:solidFill>
                  </a:tcPr>
                </a:tc>
                <a:tc>
                  <a:txBody>
                    <a:bodyPr/>
                    <a:lstStyle/>
                    <a:p>
                      <a:pPr marL="1270">
                        <a:lnSpc>
                          <a:spcPts val="1380"/>
                        </a:lnSpc>
                      </a:pPr>
                      <a:r>
                        <a:rPr sz="1600" spc="-5" dirty="0">
                          <a:solidFill>
                            <a:srgbClr val="1D272F"/>
                          </a:solidFill>
                          <a:latin typeface="Calibri"/>
                          <a:cs typeface="Calibri"/>
                        </a:rPr>
                        <a:t>Affiliate </a:t>
                      </a:r>
                      <a:r>
                        <a:rPr sz="1600" dirty="0">
                          <a:solidFill>
                            <a:srgbClr val="1D272F"/>
                          </a:solidFill>
                          <a:latin typeface="Calibri"/>
                          <a:cs typeface="Calibri"/>
                        </a:rPr>
                        <a:t>of </a:t>
                      </a:r>
                      <a:r>
                        <a:rPr sz="1600" spc="-15" dirty="0">
                          <a:solidFill>
                            <a:srgbClr val="1D272F"/>
                          </a:solidFill>
                          <a:latin typeface="Calibri"/>
                          <a:cs typeface="Calibri"/>
                        </a:rPr>
                        <a:t>mapper, </a:t>
                      </a:r>
                      <a:r>
                        <a:rPr sz="1600" spc="-5" dirty="0">
                          <a:solidFill>
                            <a:srgbClr val="1D272F"/>
                          </a:solidFill>
                          <a:latin typeface="Calibri"/>
                          <a:cs typeface="Calibri"/>
                        </a:rPr>
                        <a:t>commonly </a:t>
                      </a:r>
                      <a:r>
                        <a:rPr sz="1600" spc="-10" dirty="0">
                          <a:solidFill>
                            <a:srgbClr val="1D272F"/>
                          </a:solidFill>
                          <a:latin typeface="Calibri"/>
                          <a:cs typeface="Calibri"/>
                        </a:rPr>
                        <a:t>recognized </a:t>
                      </a:r>
                      <a:r>
                        <a:rPr sz="1600" spc="-5" dirty="0">
                          <a:solidFill>
                            <a:srgbClr val="1D272F"/>
                          </a:solidFill>
                          <a:latin typeface="Calibri"/>
                          <a:cs typeface="Calibri"/>
                        </a:rPr>
                        <a:t>abbreviations (e.g. </a:t>
                      </a:r>
                      <a:r>
                        <a:rPr sz="1600" spc="-10" dirty="0">
                          <a:solidFill>
                            <a:srgbClr val="1D272F"/>
                          </a:solidFill>
                          <a:latin typeface="Calibri"/>
                          <a:cs typeface="Calibri"/>
                        </a:rPr>
                        <a:t>CGS, </a:t>
                      </a:r>
                      <a:r>
                        <a:rPr sz="1600" spc="-5" dirty="0">
                          <a:solidFill>
                            <a:srgbClr val="1D272F"/>
                          </a:solidFill>
                          <a:latin typeface="Calibri"/>
                          <a:cs typeface="Calibri"/>
                        </a:rPr>
                        <a:t>USGS,</a:t>
                      </a:r>
                      <a:r>
                        <a:rPr sz="1600" spc="5" dirty="0">
                          <a:solidFill>
                            <a:srgbClr val="1D272F"/>
                          </a:solidFill>
                          <a:latin typeface="Calibri"/>
                          <a:cs typeface="Calibri"/>
                        </a:rPr>
                        <a:t> </a:t>
                      </a:r>
                      <a:r>
                        <a:rPr sz="1600" spc="-5" dirty="0">
                          <a:solidFill>
                            <a:srgbClr val="1D272F"/>
                          </a:solidFill>
                          <a:latin typeface="Calibri"/>
                          <a:cs typeface="Calibri"/>
                        </a:rPr>
                        <a:t>UNR)</a:t>
                      </a:r>
                      <a:endParaRPr sz="1600">
                        <a:latin typeface="Calibri"/>
                        <a:cs typeface="Calibri"/>
                      </a:endParaRPr>
                    </a:p>
                    <a:p>
                      <a:pPr marL="1270">
                        <a:lnSpc>
                          <a:spcPts val="1410"/>
                        </a:lnSpc>
                      </a:pPr>
                      <a:r>
                        <a:rPr sz="1600" spc="-5" dirty="0">
                          <a:solidFill>
                            <a:srgbClr val="1D272F"/>
                          </a:solidFill>
                          <a:latin typeface="Calibri"/>
                          <a:cs typeface="Calibri"/>
                        </a:rPr>
                        <a:t>acceptable.</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9050">
                      <a:solidFill>
                        <a:srgbClr val="FFFFFF"/>
                      </a:solidFill>
                      <a:prstDash val="solid"/>
                    </a:lnB>
                    <a:solidFill>
                      <a:srgbClr val="E9ECF4"/>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298201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14589" y="6339118"/>
            <a:ext cx="2745740" cy="140209"/>
          </a:xfrm>
          <a:prstGeom prst="rect">
            <a:avLst/>
          </a:prstGeom>
        </p:spPr>
        <p:txBody>
          <a:bodyPr vert="horz" wrap="square" lIns="0" tIns="16933" rIns="0" bIns="0" rtlCol="0">
            <a:spAutoFit/>
          </a:bodyPr>
          <a:lstStyle/>
          <a:p>
            <a:pPr marL="16933">
              <a:spcBef>
                <a:spcPts val="133"/>
              </a:spcBef>
            </a:pPr>
            <a:r>
              <a:rPr sz="800" spc="-40" dirty="0">
                <a:solidFill>
                  <a:srgbClr val="8A8D8E"/>
                </a:solidFill>
                <a:latin typeface="Lucida Sans"/>
                <a:cs typeface="Lucida Sans"/>
              </a:rPr>
              <a:t>California </a:t>
            </a:r>
            <a:r>
              <a:rPr sz="800" spc="-47" dirty="0">
                <a:solidFill>
                  <a:srgbClr val="8A8D8E"/>
                </a:solidFill>
                <a:latin typeface="Lucida Sans"/>
                <a:cs typeface="Lucida Sans"/>
              </a:rPr>
              <a:t>Department </a:t>
            </a:r>
            <a:r>
              <a:rPr sz="800" spc="-27" dirty="0">
                <a:solidFill>
                  <a:srgbClr val="8A8D8E"/>
                </a:solidFill>
                <a:latin typeface="Lucida Sans"/>
                <a:cs typeface="Lucida Sans"/>
              </a:rPr>
              <a:t>of </a:t>
            </a:r>
            <a:r>
              <a:rPr sz="800" spc="-40" dirty="0">
                <a:solidFill>
                  <a:srgbClr val="8A8D8E"/>
                </a:solidFill>
                <a:latin typeface="Lucida Sans"/>
                <a:cs typeface="Lucida Sans"/>
              </a:rPr>
              <a:t>Conservation </a:t>
            </a:r>
            <a:r>
              <a:rPr sz="800" spc="-20" dirty="0">
                <a:solidFill>
                  <a:srgbClr val="8A8D8E"/>
                </a:solidFill>
                <a:latin typeface="Lucida Sans"/>
                <a:cs typeface="Lucida Sans"/>
              </a:rPr>
              <a:t>|</a:t>
            </a:r>
            <a:r>
              <a:rPr sz="800" spc="-193" dirty="0">
                <a:solidFill>
                  <a:srgbClr val="8A8D8E"/>
                </a:solidFill>
                <a:latin typeface="Lucida Sans"/>
                <a:cs typeface="Lucida Sans"/>
              </a:rPr>
              <a:t> </a:t>
            </a:r>
            <a:r>
              <a:rPr sz="800" spc="-33" dirty="0">
                <a:solidFill>
                  <a:srgbClr val="8A8D8E"/>
                </a:solidFill>
                <a:latin typeface="Lucida Sans"/>
                <a:cs typeface="Lucida Sans"/>
              </a:rPr>
              <a:t>conservation.ca.gov</a:t>
            </a:r>
            <a:endParaRPr sz="800">
              <a:latin typeface="Lucida Sans"/>
              <a:cs typeface="Lucida Sans"/>
            </a:endParaRPr>
          </a:p>
        </p:txBody>
      </p:sp>
      <p:grpSp>
        <p:nvGrpSpPr>
          <p:cNvPr id="3" name="object 3"/>
          <p:cNvGrpSpPr/>
          <p:nvPr/>
        </p:nvGrpSpPr>
        <p:grpSpPr>
          <a:xfrm>
            <a:off x="369824" y="0"/>
            <a:ext cx="11541760" cy="5852160"/>
            <a:chOff x="277368" y="0"/>
            <a:chExt cx="8656320" cy="4389120"/>
          </a:xfrm>
        </p:grpSpPr>
        <p:sp>
          <p:nvSpPr>
            <p:cNvPr id="4" name="object 4"/>
            <p:cNvSpPr/>
            <p:nvPr/>
          </p:nvSpPr>
          <p:spPr>
            <a:xfrm>
              <a:off x="7516368" y="0"/>
              <a:ext cx="1417319" cy="809243"/>
            </a:xfrm>
            <a:prstGeom prst="rect">
              <a:avLst/>
            </a:prstGeom>
            <a:blipFill>
              <a:blip r:embed="rId2" cstate="print"/>
              <a:stretch>
                <a:fillRect/>
              </a:stretch>
            </a:blipFill>
          </p:spPr>
          <p:txBody>
            <a:bodyPr wrap="square" lIns="0" tIns="0" rIns="0" bIns="0" rtlCol="0"/>
            <a:lstStyle/>
            <a:p>
              <a:endParaRPr sz="2400"/>
            </a:p>
          </p:txBody>
        </p:sp>
        <p:sp>
          <p:nvSpPr>
            <p:cNvPr id="5" name="object 5"/>
            <p:cNvSpPr/>
            <p:nvPr/>
          </p:nvSpPr>
          <p:spPr>
            <a:xfrm>
              <a:off x="277368" y="754380"/>
              <a:ext cx="8290559" cy="3634740"/>
            </a:xfrm>
            <a:custGeom>
              <a:avLst/>
              <a:gdLst/>
              <a:ahLst/>
              <a:cxnLst/>
              <a:rect l="l" t="t" r="r" b="b"/>
              <a:pathLst>
                <a:path w="8290559" h="3634740">
                  <a:moveTo>
                    <a:pt x="8290559" y="0"/>
                  </a:moveTo>
                  <a:lnTo>
                    <a:pt x="0" y="0"/>
                  </a:lnTo>
                  <a:lnTo>
                    <a:pt x="0" y="3634740"/>
                  </a:lnTo>
                  <a:lnTo>
                    <a:pt x="8290559" y="3634740"/>
                  </a:lnTo>
                  <a:lnTo>
                    <a:pt x="8290559" y="0"/>
                  </a:lnTo>
                  <a:close/>
                </a:path>
              </a:pathLst>
            </a:custGeom>
            <a:solidFill>
              <a:srgbClr val="FFFFFF"/>
            </a:solidFill>
          </p:spPr>
          <p:txBody>
            <a:bodyPr wrap="square" lIns="0" tIns="0" rIns="0" bIns="0" rtlCol="0"/>
            <a:lstStyle/>
            <a:p>
              <a:endParaRPr sz="2400"/>
            </a:p>
          </p:txBody>
        </p:sp>
      </p:grpSp>
      <p:sp>
        <p:nvSpPr>
          <p:cNvPr id="6" name="object 6"/>
          <p:cNvSpPr/>
          <p:nvPr/>
        </p:nvSpPr>
        <p:spPr>
          <a:xfrm>
            <a:off x="1015" y="6793992"/>
            <a:ext cx="12192000" cy="0"/>
          </a:xfrm>
          <a:custGeom>
            <a:avLst/>
            <a:gdLst/>
            <a:ahLst/>
            <a:cxnLst/>
            <a:rect l="l" t="t" r="r" b="b"/>
            <a:pathLst>
              <a:path w="9144000">
                <a:moveTo>
                  <a:pt x="9144000" y="0"/>
                </a:moveTo>
                <a:lnTo>
                  <a:pt x="0" y="0"/>
                </a:lnTo>
              </a:path>
            </a:pathLst>
          </a:custGeom>
          <a:ln w="102107">
            <a:solidFill>
              <a:srgbClr val="C4820E"/>
            </a:solidFill>
          </a:ln>
        </p:spPr>
        <p:txBody>
          <a:bodyPr wrap="square" lIns="0" tIns="0" rIns="0" bIns="0" rtlCol="0"/>
          <a:lstStyle/>
          <a:p>
            <a:endParaRPr sz="2400"/>
          </a:p>
        </p:txBody>
      </p:sp>
      <p:sp>
        <p:nvSpPr>
          <p:cNvPr id="7" name="object 7"/>
          <p:cNvSpPr txBox="1"/>
          <p:nvPr/>
        </p:nvSpPr>
        <p:spPr>
          <a:xfrm>
            <a:off x="11364298" y="6319191"/>
            <a:ext cx="110913" cy="181310"/>
          </a:xfrm>
          <a:prstGeom prst="rect">
            <a:avLst/>
          </a:prstGeom>
        </p:spPr>
        <p:txBody>
          <a:bodyPr vert="horz" wrap="square" lIns="0" tIns="16933" rIns="0" bIns="0" rtlCol="0">
            <a:spAutoFit/>
          </a:bodyPr>
          <a:lstStyle/>
          <a:p>
            <a:pPr marL="16933">
              <a:spcBef>
                <a:spcPts val="133"/>
              </a:spcBef>
            </a:pPr>
            <a:r>
              <a:rPr sz="1067" spc="-73" dirty="0">
                <a:solidFill>
                  <a:srgbClr val="8A8D8E"/>
                </a:solidFill>
                <a:latin typeface="Lucida Sans"/>
                <a:cs typeface="Lucida Sans"/>
              </a:rPr>
              <a:t>9</a:t>
            </a:r>
            <a:endParaRPr sz="1067">
              <a:latin typeface="Lucida Sans"/>
              <a:cs typeface="Lucida Sans"/>
            </a:endParaRPr>
          </a:p>
        </p:txBody>
      </p:sp>
      <p:sp>
        <p:nvSpPr>
          <p:cNvPr id="8" name="object 8"/>
          <p:cNvSpPr txBox="1">
            <a:spLocks noGrp="1"/>
          </p:cNvSpPr>
          <p:nvPr>
            <p:ph type="title"/>
          </p:nvPr>
        </p:nvSpPr>
        <p:spPr>
          <a:xfrm>
            <a:off x="580124" y="202218"/>
            <a:ext cx="2309707" cy="386430"/>
          </a:xfrm>
          <a:prstGeom prst="rect">
            <a:avLst/>
          </a:prstGeom>
        </p:spPr>
        <p:txBody>
          <a:bodyPr vert="horz" wrap="square" lIns="0" tIns="16933" rIns="0" bIns="0" rtlCol="0" anchor="ctr">
            <a:spAutoFit/>
          </a:bodyPr>
          <a:lstStyle/>
          <a:p>
            <a:pPr marL="16933">
              <a:lnSpc>
                <a:spcPct val="100000"/>
              </a:lnSpc>
              <a:spcBef>
                <a:spcPts val="133"/>
              </a:spcBef>
            </a:pPr>
            <a:r>
              <a:rPr sz="2400" spc="93" dirty="0"/>
              <a:t>Feature</a:t>
            </a:r>
            <a:r>
              <a:rPr sz="2400" spc="-53" dirty="0"/>
              <a:t> </a:t>
            </a:r>
            <a:r>
              <a:rPr sz="2400" spc="40" dirty="0"/>
              <a:t>Classes</a:t>
            </a:r>
            <a:endParaRPr sz="2400"/>
          </a:p>
        </p:txBody>
      </p:sp>
      <p:sp>
        <p:nvSpPr>
          <p:cNvPr id="9" name="object 9"/>
          <p:cNvSpPr txBox="1"/>
          <p:nvPr/>
        </p:nvSpPr>
        <p:spPr>
          <a:xfrm>
            <a:off x="474124" y="1035766"/>
            <a:ext cx="10799233" cy="4172082"/>
          </a:xfrm>
          <a:prstGeom prst="rect">
            <a:avLst/>
          </a:prstGeom>
        </p:spPr>
        <p:txBody>
          <a:bodyPr vert="horz" wrap="square" lIns="0" tIns="16933" rIns="0" bIns="0" rtlCol="0">
            <a:spAutoFit/>
          </a:bodyPr>
          <a:lstStyle/>
          <a:p>
            <a:pPr marL="16933">
              <a:spcBef>
                <a:spcPts val="133"/>
              </a:spcBef>
            </a:pPr>
            <a:r>
              <a:rPr sz="2400" spc="-60" dirty="0">
                <a:solidFill>
                  <a:srgbClr val="1D272F"/>
                </a:solidFill>
                <a:latin typeface="Lucida Sans"/>
                <a:cs typeface="Lucida Sans"/>
              </a:rPr>
              <a:t>What</a:t>
            </a:r>
            <a:r>
              <a:rPr sz="2400" spc="-193" dirty="0">
                <a:solidFill>
                  <a:srgbClr val="1D272F"/>
                </a:solidFill>
                <a:latin typeface="Lucida Sans"/>
                <a:cs typeface="Lucida Sans"/>
              </a:rPr>
              <a:t> </a:t>
            </a:r>
            <a:r>
              <a:rPr sz="2400" spc="-100" dirty="0">
                <a:solidFill>
                  <a:srgbClr val="1D272F"/>
                </a:solidFill>
                <a:latin typeface="Lucida Sans"/>
                <a:cs typeface="Lucida Sans"/>
              </a:rPr>
              <a:t>feature</a:t>
            </a:r>
            <a:r>
              <a:rPr sz="2400" spc="-180" dirty="0">
                <a:solidFill>
                  <a:srgbClr val="1D272F"/>
                </a:solidFill>
                <a:latin typeface="Lucida Sans"/>
                <a:cs typeface="Lucida Sans"/>
              </a:rPr>
              <a:t> </a:t>
            </a:r>
            <a:r>
              <a:rPr sz="2400" spc="-20" dirty="0">
                <a:solidFill>
                  <a:srgbClr val="1D272F"/>
                </a:solidFill>
                <a:latin typeface="Lucida Sans"/>
                <a:cs typeface="Lucida Sans"/>
              </a:rPr>
              <a:t>class</a:t>
            </a:r>
            <a:r>
              <a:rPr sz="2400" spc="-193" dirty="0">
                <a:solidFill>
                  <a:srgbClr val="1D272F"/>
                </a:solidFill>
                <a:latin typeface="Lucida Sans"/>
                <a:cs typeface="Lucida Sans"/>
              </a:rPr>
              <a:t> </a:t>
            </a:r>
            <a:r>
              <a:rPr sz="2400" spc="-113" dirty="0">
                <a:solidFill>
                  <a:srgbClr val="1D272F"/>
                </a:solidFill>
                <a:latin typeface="Lucida Sans"/>
                <a:cs typeface="Lucida Sans"/>
              </a:rPr>
              <a:t>to</a:t>
            </a:r>
            <a:r>
              <a:rPr sz="2400" spc="-167" dirty="0">
                <a:solidFill>
                  <a:srgbClr val="1D272F"/>
                </a:solidFill>
                <a:latin typeface="Lucida Sans"/>
                <a:cs typeface="Lucida Sans"/>
              </a:rPr>
              <a:t> </a:t>
            </a:r>
            <a:r>
              <a:rPr sz="2400" spc="-80" dirty="0">
                <a:solidFill>
                  <a:srgbClr val="1D272F"/>
                </a:solidFill>
                <a:latin typeface="Lucida Sans"/>
                <a:cs typeface="Lucida Sans"/>
              </a:rPr>
              <a:t>use</a:t>
            </a:r>
            <a:r>
              <a:rPr sz="2400" spc="-180" dirty="0">
                <a:solidFill>
                  <a:srgbClr val="1D272F"/>
                </a:solidFill>
                <a:latin typeface="Lucida Sans"/>
                <a:cs typeface="Lucida Sans"/>
              </a:rPr>
              <a:t> </a:t>
            </a:r>
            <a:r>
              <a:rPr sz="2400" spc="-53" dirty="0">
                <a:solidFill>
                  <a:srgbClr val="1D272F"/>
                </a:solidFill>
                <a:latin typeface="Lucida Sans"/>
                <a:cs typeface="Lucida Sans"/>
              </a:rPr>
              <a:t>is</a:t>
            </a:r>
            <a:r>
              <a:rPr sz="2400" spc="-160" dirty="0">
                <a:solidFill>
                  <a:srgbClr val="1D272F"/>
                </a:solidFill>
                <a:latin typeface="Lucida Sans"/>
                <a:cs typeface="Lucida Sans"/>
              </a:rPr>
              <a:t> </a:t>
            </a:r>
            <a:r>
              <a:rPr sz="2400" spc="-107" dirty="0">
                <a:solidFill>
                  <a:srgbClr val="1D272F"/>
                </a:solidFill>
                <a:latin typeface="Lucida Sans"/>
                <a:cs typeface="Lucida Sans"/>
              </a:rPr>
              <a:t>often</a:t>
            </a:r>
            <a:r>
              <a:rPr sz="2400" spc="-167" dirty="0">
                <a:solidFill>
                  <a:srgbClr val="1D272F"/>
                </a:solidFill>
                <a:latin typeface="Lucida Sans"/>
                <a:cs typeface="Lucida Sans"/>
              </a:rPr>
              <a:t> </a:t>
            </a:r>
            <a:r>
              <a:rPr sz="2400" spc="-100" dirty="0">
                <a:solidFill>
                  <a:srgbClr val="1D272F"/>
                </a:solidFill>
                <a:latin typeface="Lucida Sans"/>
                <a:cs typeface="Lucida Sans"/>
              </a:rPr>
              <a:t>scale-dependent.</a:t>
            </a:r>
            <a:endParaRPr sz="2400">
              <a:latin typeface="Lucida Sans"/>
              <a:cs typeface="Lucida Sans"/>
            </a:endParaRPr>
          </a:p>
          <a:p>
            <a:pPr>
              <a:spcBef>
                <a:spcPts val="27"/>
              </a:spcBef>
            </a:pPr>
            <a:endParaRPr sz="3400">
              <a:latin typeface="Lucida Sans"/>
              <a:cs typeface="Lucida Sans"/>
            </a:endParaRPr>
          </a:p>
          <a:p>
            <a:pPr marL="246374" marR="6773" indent="-230288">
              <a:buFont typeface="Arial"/>
              <a:buChar char="•"/>
              <a:tabLst>
                <a:tab pos="247220" algn="l"/>
              </a:tabLst>
            </a:pPr>
            <a:r>
              <a:rPr sz="2400" spc="-87" dirty="0">
                <a:solidFill>
                  <a:srgbClr val="1D272F"/>
                </a:solidFill>
                <a:latin typeface="Lucida Sans"/>
                <a:cs typeface="Lucida Sans"/>
              </a:rPr>
              <a:t>Lines:</a:t>
            </a:r>
            <a:r>
              <a:rPr sz="2400" spc="-160" dirty="0">
                <a:solidFill>
                  <a:srgbClr val="1D272F"/>
                </a:solidFill>
                <a:latin typeface="Lucida Sans"/>
                <a:cs typeface="Lucida Sans"/>
              </a:rPr>
              <a:t> </a:t>
            </a:r>
            <a:r>
              <a:rPr sz="2400" spc="-93" dirty="0">
                <a:solidFill>
                  <a:srgbClr val="1D272F"/>
                </a:solidFill>
                <a:latin typeface="Lucida Sans"/>
                <a:cs typeface="Lucida Sans"/>
              </a:rPr>
              <a:t>Linear</a:t>
            </a:r>
            <a:r>
              <a:rPr sz="2400" spc="-160" dirty="0">
                <a:solidFill>
                  <a:srgbClr val="1D272F"/>
                </a:solidFill>
                <a:latin typeface="Lucida Sans"/>
                <a:cs typeface="Lucida Sans"/>
              </a:rPr>
              <a:t> </a:t>
            </a:r>
            <a:r>
              <a:rPr sz="2400" spc="-87" dirty="0">
                <a:solidFill>
                  <a:srgbClr val="1D272F"/>
                </a:solidFill>
                <a:latin typeface="Lucida Sans"/>
                <a:cs typeface="Lucida Sans"/>
              </a:rPr>
              <a:t>features</a:t>
            </a:r>
            <a:r>
              <a:rPr sz="2400" spc="-160" dirty="0">
                <a:solidFill>
                  <a:srgbClr val="1D272F"/>
                </a:solidFill>
                <a:latin typeface="Lucida Sans"/>
                <a:cs typeface="Lucida Sans"/>
              </a:rPr>
              <a:t> </a:t>
            </a:r>
            <a:r>
              <a:rPr sz="2400" spc="-73" dirty="0">
                <a:solidFill>
                  <a:srgbClr val="1D272F"/>
                </a:solidFill>
                <a:latin typeface="Lucida Sans"/>
                <a:cs typeface="Lucida Sans"/>
              </a:rPr>
              <a:t>such</a:t>
            </a:r>
            <a:r>
              <a:rPr sz="2400" spc="-173" dirty="0">
                <a:solidFill>
                  <a:srgbClr val="1D272F"/>
                </a:solidFill>
                <a:latin typeface="Lucida Sans"/>
                <a:cs typeface="Lucida Sans"/>
              </a:rPr>
              <a:t> </a:t>
            </a:r>
            <a:r>
              <a:rPr sz="2400" dirty="0">
                <a:solidFill>
                  <a:srgbClr val="1D272F"/>
                </a:solidFill>
                <a:latin typeface="Lucida Sans"/>
                <a:cs typeface="Lucida Sans"/>
              </a:rPr>
              <a:t>as</a:t>
            </a:r>
            <a:r>
              <a:rPr sz="2400" spc="-160" dirty="0">
                <a:solidFill>
                  <a:srgbClr val="1D272F"/>
                </a:solidFill>
                <a:latin typeface="Lucida Sans"/>
                <a:cs typeface="Lucida Sans"/>
              </a:rPr>
              <a:t> </a:t>
            </a:r>
            <a:r>
              <a:rPr sz="2400" spc="-113" dirty="0">
                <a:solidFill>
                  <a:srgbClr val="1D272F"/>
                </a:solidFill>
                <a:latin typeface="Lucida Sans"/>
                <a:cs typeface="Lucida Sans"/>
              </a:rPr>
              <a:t>faults,</a:t>
            </a:r>
            <a:r>
              <a:rPr sz="2400" spc="-152" dirty="0">
                <a:solidFill>
                  <a:srgbClr val="1D272F"/>
                </a:solidFill>
                <a:latin typeface="Lucida Sans"/>
                <a:cs typeface="Lucida Sans"/>
              </a:rPr>
              <a:t> </a:t>
            </a:r>
            <a:r>
              <a:rPr sz="2400" spc="-107" dirty="0">
                <a:solidFill>
                  <a:srgbClr val="1D272F"/>
                </a:solidFill>
                <a:latin typeface="Lucida Sans"/>
                <a:cs typeface="Lucida Sans"/>
              </a:rPr>
              <a:t>tonal</a:t>
            </a:r>
            <a:r>
              <a:rPr sz="2400" spc="-193" dirty="0">
                <a:solidFill>
                  <a:srgbClr val="1D272F"/>
                </a:solidFill>
                <a:latin typeface="Lucida Sans"/>
                <a:cs typeface="Lucida Sans"/>
              </a:rPr>
              <a:t> </a:t>
            </a:r>
            <a:r>
              <a:rPr sz="2400" spc="-120" dirty="0">
                <a:solidFill>
                  <a:srgbClr val="1D272F"/>
                </a:solidFill>
                <a:latin typeface="Lucida Sans"/>
                <a:cs typeface="Lucida Sans"/>
              </a:rPr>
              <a:t>lineaments,</a:t>
            </a:r>
            <a:r>
              <a:rPr sz="2400" spc="-152" dirty="0">
                <a:solidFill>
                  <a:srgbClr val="1D272F"/>
                </a:solidFill>
                <a:latin typeface="Lucida Sans"/>
                <a:cs typeface="Lucida Sans"/>
              </a:rPr>
              <a:t> </a:t>
            </a:r>
            <a:r>
              <a:rPr sz="2400" spc="-113" dirty="0">
                <a:solidFill>
                  <a:srgbClr val="1D272F"/>
                </a:solidFill>
                <a:latin typeface="Lucida Sans"/>
                <a:cs typeface="Lucida Sans"/>
              </a:rPr>
              <a:t>linear</a:t>
            </a:r>
            <a:r>
              <a:rPr sz="2400" spc="-140" dirty="0">
                <a:solidFill>
                  <a:srgbClr val="1D272F"/>
                </a:solidFill>
                <a:latin typeface="Lucida Sans"/>
                <a:cs typeface="Lucida Sans"/>
              </a:rPr>
              <a:t> </a:t>
            </a:r>
            <a:r>
              <a:rPr sz="2400" spc="-107" dirty="0">
                <a:solidFill>
                  <a:srgbClr val="1D272F"/>
                </a:solidFill>
                <a:latin typeface="Lucida Sans"/>
                <a:cs typeface="Lucida Sans"/>
              </a:rPr>
              <a:t>valleys,</a:t>
            </a:r>
            <a:r>
              <a:rPr sz="2400" spc="-152" dirty="0">
                <a:solidFill>
                  <a:srgbClr val="1D272F"/>
                </a:solidFill>
                <a:latin typeface="Lucida Sans"/>
                <a:cs typeface="Lucida Sans"/>
              </a:rPr>
              <a:t> </a:t>
            </a:r>
            <a:r>
              <a:rPr sz="2400" spc="-93" dirty="0">
                <a:solidFill>
                  <a:srgbClr val="1D272F"/>
                </a:solidFill>
                <a:latin typeface="Lucida Sans"/>
                <a:cs typeface="Lucida Sans"/>
              </a:rPr>
              <a:t>deflected  </a:t>
            </a:r>
            <a:r>
              <a:rPr sz="2400" spc="-100" dirty="0">
                <a:solidFill>
                  <a:srgbClr val="1D272F"/>
                </a:solidFill>
                <a:latin typeface="Lucida Sans"/>
                <a:cs typeface="Lucida Sans"/>
              </a:rPr>
              <a:t>drainages</a:t>
            </a:r>
            <a:endParaRPr sz="2400">
              <a:latin typeface="Lucida Sans"/>
              <a:cs typeface="Lucida Sans"/>
            </a:endParaRPr>
          </a:p>
          <a:p>
            <a:pPr>
              <a:spcBef>
                <a:spcPts val="27"/>
              </a:spcBef>
              <a:buClr>
                <a:srgbClr val="1D272F"/>
              </a:buClr>
              <a:buFont typeface="Arial"/>
              <a:buChar char="•"/>
            </a:pPr>
            <a:endParaRPr sz="3400">
              <a:latin typeface="Lucida Sans"/>
              <a:cs typeface="Lucida Sans"/>
            </a:endParaRPr>
          </a:p>
          <a:p>
            <a:pPr marL="246374" marR="287859" indent="-230288">
              <a:buFont typeface="Arial"/>
              <a:buChar char="•"/>
              <a:tabLst>
                <a:tab pos="247220" algn="l"/>
              </a:tabLst>
            </a:pPr>
            <a:r>
              <a:rPr sz="2400" spc="-73" dirty="0">
                <a:solidFill>
                  <a:srgbClr val="1D272F"/>
                </a:solidFill>
                <a:latin typeface="Lucida Sans"/>
                <a:cs typeface="Lucida Sans"/>
              </a:rPr>
              <a:t>Points:</a:t>
            </a:r>
            <a:r>
              <a:rPr sz="2400" spc="-160" dirty="0">
                <a:solidFill>
                  <a:srgbClr val="1D272F"/>
                </a:solidFill>
                <a:latin typeface="Lucida Sans"/>
                <a:cs typeface="Lucida Sans"/>
              </a:rPr>
              <a:t> </a:t>
            </a:r>
            <a:r>
              <a:rPr sz="2400" spc="-80" dirty="0">
                <a:solidFill>
                  <a:srgbClr val="1D272F"/>
                </a:solidFill>
                <a:latin typeface="Lucida Sans"/>
                <a:cs typeface="Lucida Sans"/>
              </a:rPr>
              <a:t>Smaller</a:t>
            </a:r>
            <a:r>
              <a:rPr sz="2400" spc="-133" dirty="0">
                <a:solidFill>
                  <a:srgbClr val="1D272F"/>
                </a:solidFill>
                <a:latin typeface="Lucida Sans"/>
                <a:cs typeface="Lucida Sans"/>
              </a:rPr>
              <a:t> </a:t>
            </a:r>
            <a:r>
              <a:rPr sz="2400" spc="-87" dirty="0">
                <a:solidFill>
                  <a:srgbClr val="1D272F"/>
                </a:solidFill>
                <a:latin typeface="Lucida Sans"/>
                <a:cs typeface="Lucida Sans"/>
              </a:rPr>
              <a:t>features</a:t>
            </a:r>
            <a:r>
              <a:rPr sz="2400" spc="-180" dirty="0">
                <a:solidFill>
                  <a:srgbClr val="1D272F"/>
                </a:solidFill>
                <a:latin typeface="Lucida Sans"/>
                <a:cs typeface="Lucida Sans"/>
              </a:rPr>
              <a:t> </a:t>
            </a:r>
            <a:r>
              <a:rPr sz="2400" spc="-73" dirty="0">
                <a:solidFill>
                  <a:srgbClr val="1D272F"/>
                </a:solidFill>
                <a:latin typeface="Lucida Sans"/>
                <a:cs typeface="Lucida Sans"/>
              </a:rPr>
              <a:t>such</a:t>
            </a:r>
            <a:r>
              <a:rPr sz="2400" spc="-180" dirty="0">
                <a:solidFill>
                  <a:srgbClr val="1D272F"/>
                </a:solidFill>
                <a:latin typeface="Lucida Sans"/>
                <a:cs typeface="Lucida Sans"/>
              </a:rPr>
              <a:t> </a:t>
            </a:r>
            <a:r>
              <a:rPr sz="2400" dirty="0">
                <a:solidFill>
                  <a:srgbClr val="1D272F"/>
                </a:solidFill>
                <a:latin typeface="Lucida Sans"/>
                <a:cs typeface="Lucida Sans"/>
              </a:rPr>
              <a:t>as</a:t>
            </a:r>
            <a:r>
              <a:rPr sz="2400" spc="-160" dirty="0">
                <a:solidFill>
                  <a:srgbClr val="1D272F"/>
                </a:solidFill>
                <a:latin typeface="Lucida Sans"/>
                <a:cs typeface="Lucida Sans"/>
              </a:rPr>
              <a:t> </a:t>
            </a:r>
            <a:r>
              <a:rPr sz="2400" spc="-133" dirty="0">
                <a:solidFill>
                  <a:srgbClr val="1D272F"/>
                </a:solidFill>
                <a:latin typeface="Lucida Sans"/>
                <a:cs typeface="Lucida Sans"/>
              </a:rPr>
              <a:t>springs, </a:t>
            </a:r>
            <a:r>
              <a:rPr sz="2400" spc="-100" dirty="0">
                <a:solidFill>
                  <a:srgbClr val="1D272F"/>
                </a:solidFill>
                <a:latin typeface="Lucida Sans"/>
                <a:cs typeface="Lucida Sans"/>
              </a:rPr>
              <a:t>saddles,</a:t>
            </a:r>
            <a:r>
              <a:rPr sz="2400" spc="-180" dirty="0">
                <a:solidFill>
                  <a:srgbClr val="1D272F"/>
                </a:solidFill>
                <a:latin typeface="Lucida Sans"/>
                <a:cs typeface="Lucida Sans"/>
              </a:rPr>
              <a:t> </a:t>
            </a:r>
            <a:r>
              <a:rPr sz="2400" spc="-80" dirty="0">
                <a:solidFill>
                  <a:srgbClr val="1D272F"/>
                </a:solidFill>
                <a:latin typeface="Lucida Sans"/>
                <a:cs typeface="Lucida Sans"/>
              </a:rPr>
              <a:t>small</a:t>
            </a:r>
            <a:r>
              <a:rPr sz="2400" spc="-147" dirty="0">
                <a:solidFill>
                  <a:srgbClr val="1D272F"/>
                </a:solidFill>
                <a:latin typeface="Lucida Sans"/>
                <a:cs typeface="Lucida Sans"/>
              </a:rPr>
              <a:t> </a:t>
            </a:r>
            <a:r>
              <a:rPr sz="2400" spc="-113" dirty="0">
                <a:solidFill>
                  <a:srgbClr val="1D272F"/>
                </a:solidFill>
                <a:latin typeface="Lucida Sans"/>
                <a:cs typeface="Lucida Sans"/>
              </a:rPr>
              <a:t>depressions,</a:t>
            </a:r>
            <a:r>
              <a:rPr sz="2400" spc="-160" dirty="0">
                <a:solidFill>
                  <a:srgbClr val="1D272F"/>
                </a:solidFill>
                <a:latin typeface="Lucida Sans"/>
                <a:cs typeface="Lucida Sans"/>
              </a:rPr>
              <a:t> </a:t>
            </a:r>
            <a:r>
              <a:rPr sz="2400" spc="-60" dirty="0">
                <a:solidFill>
                  <a:srgbClr val="1D272F"/>
                </a:solidFill>
                <a:latin typeface="Lucida Sans"/>
                <a:cs typeface="Lucida Sans"/>
              </a:rPr>
              <a:t>places  </a:t>
            </a:r>
            <a:r>
              <a:rPr sz="2400" spc="-107" dirty="0">
                <a:solidFill>
                  <a:srgbClr val="1D272F"/>
                </a:solidFill>
                <a:latin typeface="Lucida Sans"/>
                <a:cs typeface="Lucida Sans"/>
              </a:rPr>
              <a:t>that</a:t>
            </a:r>
            <a:r>
              <a:rPr sz="2400" spc="-193" dirty="0">
                <a:solidFill>
                  <a:srgbClr val="1D272F"/>
                </a:solidFill>
                <a:latin typeface="Lucida Sans"/>
                <a:cs typeface="Lucida Sans"/>
              </a:rPr>
              <a:t> </a:t>
            </a:r>
            <a:r>
              <a:rPr sz="2400" spc="-133" dirty="0">
                <a:solidFill>
                  <a:srgbClr val="1D272F"/>
                </a:solidFill>
                <a:latin typeface="Lucida Sans"/>
                <a:cs typeface="Lucida Sans"/>
              </a:rPr>
              <a:t>you</a:t>
            </a:r>
            <a:r>
              <a:rPr sz="2400" spc="-180" dirty="0">
                <a:solidFill>
                  <a:srgbClr val="1D272F"/>
                </a:solidFill>
                <a:latin typeface="Lucida Sans"/>
                <a:cs typeface="Lucida Sans"/>
              </a:rPr>
              <a:t> </a:t>
            </a:r>
            <a:r>
              <a:rPr sz="2400" spc="-87" dirty="0">
                <a:solidFill>
                  <a:srgbClr val="1D272F"/>
                </a:solidFill>
                <a:latin typeface="Lucida Sans"/>
                <a:cs typeface="Lucida Sans"/>
              </a:rPr>
              <a:t>want</a:t>
            </a:r>
            <a:r>
              <a:rPr sz="2400" spc="-200" dirty="0">
                <a:solidFill>
                  <a:srgbClr val="1D272F"/>
                </a:solidFill>
                <a:latin typeface="Lucida Sans"/>
                <a:cs typeface="Lucida Sans"/>
              </a:rPr>
              <a:t> </a:t>
            </a:r>
            <a:r>
              <a:rPr sz="2400" spc="-113" dirty="0">
                <a:solidFill>
                  <a:srgbClr val="1D272F"/>
                </a:solidFill>
                <a:latin typeface="Lucida Sans"/>
                <a:cs typeface="Lucida Sans"/>
              </a:rPr>
              <a:t>to</a:t>
            </a:r>
            <a:r>
              <a:rPr sz="2400" spc="-167" dirty="0">
                <a:solidFill>
                  <a:srgbClr val="1D272F"/>
                </a:solidFill>
                <a:latin typeface="Lucida Sans"/>
                <a:cs typeface="Lucida Sans"/>
              </a:rPr>
              <a:t> </a:t>
            </a:r>
            <a:r>
              <a:rPr sz="2400" spc="-100" dirty="0">
                <a:solidFill>
                  <a:srgbClr val="1D272F"/>
                </a:solidFill>
                <a:latin typeface="Lucida Sans"/>
                <a:cs typeface="Lucida Sans"/>
              </a:rPr>
              <a:t>annotate</a:t>
            </a:r>
            <a:r>
              <a:rPr sz="2400" spc="-227" dirty="0">
                <a:solidFill>
                  <a:srgbClr val="1D272F"/>
                </a:solidFill>
                <a:latin typeface="Lucida Sans"/>
                <a:cs typeface="Lucida Sans"/>
              </a:rPr>
              <a:t> </a:t>
            </a:r>
            <a:r>
              <a:rPr sz="2400" spc="-113" dirty="0">
                <a:solidFill>
                  <a:srgbClr val="1D272F"/>
                </a:solidFill>
                <a:latin typeface="Lucida Sans"/>
                <a:cs typeface="Lucida Sans"/>
              </a:rPr>
              <a:t>with</a:t>
            </a:r>
            <a:r>
              <a:rPr sz="2400" spc="-167" dirty="0">
                <a:solidFill>
                  <a:srgbClr val="1D272F"/>
                </a:solidFill>
                <a:latin typeface="Lucida Sans"/>
                <a:cs typeface="Lucida Sans"/>
              </a:rPr>
              <a:t> </a:t>
            </a:r>
            <a:r>
              <a:rPr sz="2400" spc="-20" dirty="0">
                <a:solidFill>
                  <a:srgbClr val="1D272F"/>
                </a:solidFill>
                <a:latin typeface="Lucida Sans"/>
                <a:cs typeface="Lucida Sans"/>
              </a:rPr>
              <a:t>a</a:t>
            </a:r>
            <a:r>
              <a:rPr sz="2400" spc="-160" dirty="0">
                <a:solidFill>
                  <a:srgbClr val="1D272F"/>
                </a:solidFill>
                <a:latin typeface="Lucida Sans"/>
                <a:cs typeface="Lucida Sans"/>
              </a:rPr>
              <a:t> </a:t>
            </a:r>
            <a:r>
              <a:rPr sz="2400" spc="-107" dirty="0">
                <a:solidFill>
                  <a:srgbClr val="1D272F"/>
                </a:solidFill>
                <a:latin typeface="Lucida Sans"/>
                <a:cs typeface="Lucida Sans"/>
              </a:rPr>
              <a:t>comment</a:t>
            </a:r>
            <a:endParaRPr sz="2400">
              <a:latin typeface="Lucida Sans"/>
              <a:cs typeface="Lucida Sans"/>
            </a:endParaRPr>
          </a:p>
          <a:p>
            <a:pPr>
              <a:spcBef>
                <a:spcPts val="27"/>
              </a:spcBef>
              <a:buClr>
                <a:srgbClr val="1D272F"/>
              </a:buClr>
              <a:buFont typeface="Arial"/>
              <a:buChar char="•"/>
            </a:pPr>
            <a:endParaRPr sz="3400">
              <a:latin typeface="Lucida Sans"/>
              <a:cs typeface="Lucida Sans"/>
            </a:endParaRPr>
          </a:p>
          <a:p>
            <a:pPr marL="246374" marR="399617" indent="-230288">
              <a:buFont typeface="Arial"/>
              <a:buChar char="•"/>
              <a:tabLst>
                <a:tab pos="247220" algn="l"/>
              </a:tabLst>
            </a:pPr>
            <a:r>
              <a:rPr sz="2400" spc="-87" dirty="0">
                <a:solidFill>
                  <a:srgbClr val="1D272F"/>
                </a:solidFill>
                <a:latin typeface="Lucida Sans"/>
                <a:cs typeface="Lucida Sans"/>
              </a:rPr>
              <a:t>Polygons:</a:t>
            </a:r>
            <a:r>
              <a:rPr sz="2400" spc="-167" dirty="0">
                <a:solidFill>
                  <a:srgbClr val="1D272F"/>
                </a:solidFill>
                <a:latin typeface="Lucida Sans"/>
                <a:cs typeface="Lucida Sans"/>
              </a:rPr>
              <a:t> </a:t>
            </a:r>
            <a:r>
              <a:rPr sz="2400" spc="-100" dirty="0">
                <a:solidFill>
                  <a:srgbClr val="1D272F"/>
                </a:solidFill>
                <a:latin typeface="Lucida Sans"/>
                <a:cs typeface="Lucida Sans"/>
              </a:rPr>
              <a:t>Larger</a:t>
            </a:r>
            <a:r>
              <a:rPr sz="2400" spc="-180" dirty="0">
                <a:solidFill>
                  <a:srgbClr val="1D272F"/>
                </a:solidFill>
                <a:latin typeface="Lucida Sans"/>
                <a:cs typeface="Lucida Sans"/>
              </a:rPr>
              <a:t> </a:t>
            </a:r>
            <a:r>
              <a:rPr sz="2400" spc="-87" dirty="0">
                <a:solidFill>
                  <a:srgbClr val="1D272F"/>
                </a:solidFill>
                <a:latin typeface="Lucida Sans"/>
                <a:cs typeface="Lucida Sans"/>
              </a:rPr>
              <a:t>features</a:t>
            </a:r>
            <a:r>
              <a:rPr sz="2400" spc="-160" dirty="0">
                <a:solidFill>
                  <a:srgbClr val="1D272F"/>
                </a:solidFill>
                <a:latin typeface="Lucida Sans"/>
                <a:cs typeface="Lucida Sans"/>
              </a:rPr>
              <a:t> </a:t>
            </a:r>
            <a:r>
              <a:rPr sz="2400" spc="-73" dirty="0">
                <a:solidFill>
                  <a:srgbClr val="1D272F"/>
                </a:solidFill>
                <a:latin typeface="Lucida Sans"/>
                <a:cs typeface="Lucida Sans"/>
              </a:rPr>
              <a:t>such</a:t>
            </a:r>
            <a:r>
              <a:rPr sz="2400" spc="-193" dirty="0">
                <a:solidFill>
                  <a:srgbClr val="1D272F"/>
                </a:solidFill>
                <a:latin typeface="Lucida Sans"/>
                <a:cs typeface="Lucida Sans"/>
              </a:rPr>
              <a:t> </a:t>
            </a:r>
            <a:r>
              <a:rPr sz="2400" dirty="0">
                <a:solidFill>
                  <a:srgbClr val="1D272F"/>
                </a:solidFill>
                <a:latin typeface="Lucida Sans"/>
                <a:cs typeface="Lucida Sans"/>
              </a:rPr>
              <a:t>as</a:t>
            </a:r>
            <a:r>
              <a:rPr sz="2400" spc="-167" dirty="0">
                <a:solidFill>
                  <a:srgbClr val="1D272F"/>
                </a:solidFill>
                <a:latin typeface="Lucida Sans"/>
                <a:cs typeface="Lucida Sans"/>
              </a:rPr>
              <a:t> </a:t>
            </a:r>
            <a:r>
              <a:rPr sz="2400" spc="-120" dirty="0">
                <a:solidFill>
                  <a:srgbClr val="1D272F"/>
                </a:solidFill>
                <a:latin typeface="Lucida Sans"/>
                <a:cs typeface="Lucida Sans"/>
              </a:rPr>
              <a:t>pull-apart</a:t>
            </a:r>
            <a:r>
              <a:rPr sz="2400" spc="-140" dirty="0">
                <a:solidFill>
                  <a:srgbClr val="1D272F"/>
                </a:solidFill>
                <a:latin typeface="Lucida Sans"/>
                <a:cs typeface="Lucida Sans"/>
              </a:rPr>
              <a:t> </a:t>
            </a:r>
            <a:r>
              <a:rPr sz="2400" spc="-113" dirty="0">
                <a:solidFill>
                  <a:srgbClr val="1D272F"/>
                </a:solidFill>
                <a:latin typeface="Lucida Sans"/>
                <a:cs typeface="Lucida Sans"/>
              </a:rPr>
              <a:t>basins,</a:t>
            </a:r>
            <a:r>
              <a:rPr sz="2400" spc="-167" dirty="0">
                <a:solidFill>
                  <a:srgbClr val="1D272F"/>
                </a:solidFill>
                <a:latin typeface="Lucida Sans"/>
                <a:cs typeface="Lucida Sans"/>
              </a:rPr>
              <a:t> </a:t>
            </a:r>
            <a:r>
              <a:rPr sz="2400" spc="-127" dirty="0">
                <a:solidFill>
                  <a:srgbClr val="1D272F"/>
                </a:solidFill>
                <a:latin typeface="Lucida Sans"/>
                <a:cs typeface="Lucida Sans"/>
              </a:rPr>
              <a:t>triangular</a:t>
            </a:r>
            <a:r>
              <a:rPr sz="2400" spc="-167" dirty="0">
                <a:solidFill>
                  <a:srgbClr val="1D272F"/>
                </a:solidFill>
                <a:latin typeface="Lucida Sans"/>
                <a:cs typeface="Lucida Sans"/>
              </a:rPr>
              <a:t> </a:t>
            </a:r>
            <a:r>
              <a:rPr sz="2400" spc="-73" dirty="0">
                <a:solidFill>
                  <a:srgbClr val="1D272F"/>
                </a:solidFill>
                <a:latin typeface="Lucida Sans"/>
                <a:cs typeface="Lucida Sans"/>
              </a:rPr>
              <a:t>facets,</a:t>
            </a:r>
            <a:r>
              <a:rPr sz="2400" spc="-187" dirty="0">
                <a:solidFill>
                  <a:srgbClr val="1D272F"/>
                </a:solidFill>
                <a:latin typeface="Lucida Sans"/>
                <a:cs typeface="Lucida Sans"/>
              </a:rPr>
              <a:t> </a:t>
            </a:r>
            <a:r>
              <a:rPr sz="2400" spc="-113" dirty="0">
                <a:solidFill>
                  <a:srgbClr val="1D272F"/>
                </a:solidFill>
                <a:latin typeface="Lucida Sans"/>
                <a:cs typeface="Lucida Sans"/>
              </a:rPr>
              <a:t>linear  ridges/pressure </a:t>
            </a:r>
            <a:r>
              <a:rPr sz="2400" spc="-140" dirty="0">
                <a:solidFill>
                  <a:srgbClr val="1D272F"/>
                </a:solidFill>
                <a:latin typeface="Lucida Sans"/>
                <a:cs typeface="Lucida Sans"/>
              </a:rPr>
              <a:t>ridges, </a:t>
            </a:r>
            <a:r>
              <a:rPr sz="2400" spc="-67" dirty="0">
                <a:solidFill>
                  <a:srgbClr val="1D272F"/>
                </a:solidFill>
                <a:latin typeface="Lucida Sans"/>
                <a:cs typeface="Lucida Sans"/>
              </a:rPr>
              <a:t>offset</a:t>
            </a:r>
            <a:r>
              <a:rPr sz="2400" spc="-247" dirty="0">
                <a:solidFill>
                  <a:srgbClr val="1D272F"/>
                </a:solidFill>
                <a:latin typeface="Lucida Sans"/>
                <a:cs typeface="Lucida Sans"/>
              </a:rPr>
              <a:t> </a:t>
            </a:r>
            <a:r>
              <a:rPr sz="2400" spc="-67" dirty="0">
                <a:solidFill>
                  <a:srgbClr val="1D272F"/>
                </a:solidFill>
                <a:latin typeface="Lucida Sans"/>
                <a:cs typeface="Lucida Sans"/>
              </a:rPr>
              <a:t>surfaces.</a:t>
            </a:r>
            <a:endParaRPr sz="2400">
              <a:latin typeface="Lucida Sans"/>
              <a:cs typeface="Lucida Sans"/>
            </a:endParaRPr>
          </a:p>
        </p:txBody>
      </p:sp>
    </p:spTree>
    <p:extLst>
      <p:ext uri="{BB962C8B-B14F-4D97-AF65-F5344CB8AC3E}">
        <p14:creationId xmlns:p14="http://schemas.microsoft.com/office/powerpoint/2010/main" val="3967954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69824" y="0"/>
            <a:ext cx="11541760" cy="5516880"/>
            <a:chOff x="277368" y="0"/>
            <a:chExt cx="8656320" cy="4137660"/>
          </a:xfrm>
        </p:grpSpPr>
        <p:sp>
          <p:nvSpPr>
            <p:cNvPr id="3" name="object 3"/>
            <p:cNvSpPr/>
            <p:nvPr/>
          </p:nvSpPr>
          <p:spPr>
            <a:xfrm>
              <a:off x="7516368" y="0"/>
              <a:ext cx="1417319" cy="809243"/>
            </a:xfrm>
            <a:prstGeom prst="rect">
              <a:avLst/>
            </a:prstGeom>
            <a:blipFill>
              <a:blip r:embed="rId2" cstate="print"/>
              <a:stretch>
                <a:fillRect/>
              </a:stretch>
            </a:blipFill>
          </p:spPr>
          <p:txBody>
            <a:bodyPr wrap="square" lIns="0" tIns="0" rIns="0" bIns="0" rtlCol="0"/>
            <a:lstStyle/>
            <a:p>
              <a:endParaRPr sz="2400"/>
            </a:p>
          </p:txBody>
        </p:sp>
        <p:sp>
          <p:nvSpPr>
            <p:cNvPr id="4" name="object 4"/>
            <p:cNvSpPr/>
            <p:nvPr/>
          </p:nvSpPr>
          <p:spPr>
            <a:xfrm>
              <a:off x="277368" y="502919"/>
              <a:ext cx="8290559" cy="3634740"/>
            </a:xfrm>
            <a:custGeom>
              <a:avLst/>
              <a:gdLst/>
              <a:ahLst/>
              <a:cxnLst/>
              <a:rect l="l" t="t" r="r" b="b"/>
              <a:pathLst>
                <a:path w="8290559" h="3634740">
                  <a:moveTo>
                    <a:pt x="8290559" y="0"/>
                  </a:moveTo>
                  <a:lnTo>
                    <a:pt x="0" y="0"/>
                  </a:lnTo>
                  <a:lnTo>
                    <a:pt x="0" y="3634740"/>
                  </a:lnTo>
                  <a:lnTo>
                    <a:pt x="8290559" y="3634740"/>
                  </a:lnTo>
                  <a:lnTo>
                    <a:pt x="8290559" y="0"/>
                  </a:lnTo>
                  <a:close/>
                </a:path>
              </a:pathLst>
            </a:custGeom>
            <a:solidFill>
              <a:srgbClr val="FFFFFF"/>
            </a:solidFill>
          </p:spPr>
          <p:txBody>
            <a:bodyPr wrap="square" lIns="0" tIns="0" rIns="0" bIns="0" rtlCol="0"/>
            <a:lstStyle/>
            <a:p>
              <a:endParaRPr sz="2400"/>
            </a:p>
          </p:txBody>
        </p:sp>
      </p:grpSp>
      <p:sp>
        <p:nvSpPr>
          <p:cNvPr id="5" name="object 5"/>
          <p:cNvSpPr txBox="1">
            <a:spLocks noGrp="1"/>
          </p:cNvSpPr>
          <p:nvPr>
            <p:ph type="title"/>
          </p:nvPr>
        </p:nvSpPr>
        <p:spPr>
          <a:xfrm>
            <a:off x="580125" y="202218"/>
            <a:ext cx="2264833" cy="386430"/>
          </a:xfrm>
          <a:prstGeom prst="rect">
            <a:avLst/>
          </a:prstGeom>
        </p:spPr>
        <p:txBody>
          <a:bodyPr vert="horz" wrap="square" lIns="0" tIns="16933" rIns="0" bIns="0" rtlCol="0" anchor="ctr">
            <a:spAutoFit/>
          </a:bodyPr>
          <a:lstStyle/>
          <a:p>
            <a:pPr marL="16933">
              <a:lnSpc>
                <a:spcPct val="100000"/>
              </a:lnSpc>
              <a:spcBef>
                <a:spcPts val="133"/>
              </a:spcBef>
            </a:pPr>
            <a:r>
              <a:rPr sz="2400" spc="53" dirty="0"/>
              <a:t>Attribute</a:t>
            </a:r>
            <a:r>
              <a:rPr sz="2400" spc="-53" dirty="0"/>
              <a:t> </a:t>
            </a:r>
            <a:r>
              <a:rPr sz="2400" dirty="0"/>
              <a:t>fields</a:t>
            </a:r>
            <a:endParaRPr sz="2400"/>
          </a:p>
        </p:txBody>
      </p:sp>
      <p:sp>
        <p:nvSpPr>
          <p:cNvPr id="6" name="object 6"/>
          <p:cNvSpPr txBox="1"/>
          <p:nvPr/>
        </p:nvSpPr>
        <p:spPr>
          <a:xfrm>
            <a:off x="474123" y="701289"/>
            <a:ext cx="10398760" cy="755762"/>
          </a:xfrm>
          <a:prstGeom prst="rect">
            <a:avLst/>
          </a:prstGeom>
        </p:spPr>
        <p:txBody>
          <a:bodyPr vert="horz" wrap="square" lIns="0" tIns="16933" rIns="0" bIns="0" rtlCol="0">
            <a:spAutoFit/>
          </a:bodyPr>
          <a:lstStyle/>
          <a:p>
            <a:pPr marL="16933" marR="6773">
              <a:spcBef>
                <a:spcPts val="133"/>
              </a:spcBef>
            </a:pPr>
            <a:r>
              <a:rPr sz="2400" spc="-40" dirty="0">
                <a:solidFill>
                  <a:srgbClr val="1D272F"/>
                </a:solidFill>
                <a:latin typeface="Lucida Sans"/>
                <a:cs typeface="Lucida Sans"/>
              </a:rPr>
              <a:t>ArcGIS </a:t>
            </a:r>
            <a:r>
              <a:rPr sz="2400" spc="-93" dirty="0">
                <a:solidFill>
                  <a:srgbClr val="1D272F"/>
                </a:solidFill>
                <a:latin typeface="Lucida Sans"/>
                <a:cs typeface="Lucida Sans"/>
              </a:rPr>
              <a:t>(not </a:t>
            </a:r>
            <a:r>
              <a:rPr sz="2400" spc="-100" dirty="0">
                <a:solidFill>
                  <a:srgbClr val="1D272F"/>
                </a:solidFill>
                <a:latin typeface="Lucida Sans"/>
                <a:cs typeface="Lucida Sans"/>
              </a:rPr>
              <a:t>sure </a:t>
            </a:r>
            <a:r>
              <a:rPr sz="2400" spc="-120" dirty="0">
                <a:solidFill>
                  <a:srgbClr val="1D272F"/>
                </a:solidFill>
                <a:latin typeface="Lucida Sans"/>
                <a:cs typeface="Lucida Sans"/>
              </a:rPr>
              <a:t>about </a:t>
            </a:r>
            <a:r>
              <a:rPr sz="2400" spc="-40" dirty="0">
                <a:solidFill>
                  <a:srgbClr val="1D272F"/>
                </a:solidFill>
                <a:latin typeface="Lucida Sans"/>
                <a:cs typeface="Lucida Sans"/>
              </a:rPr>
              <a:t>QGIS) </a:t>
            </a:r>
            <a:r>
              <a:rPr sz="2400" spc="-60" dirty="0">
                <a:solidFill>
                  <a:srgbClr val="1D272F"/>
                </a:solidFill>
                <a:latin typeface="Lucida Sans"/>
                <a:cs typeface="Lucida Sans"/>
              </a:rPr>
              <a:t>has </a:t>
            </a:r>
            <a:r>
              <a:rPr sz="2400" spc="-120" dirty="0">
                <a:solidFill>
                  <a:srgbClr val="1D272F"/>
                </a:solidFill>
                <a:latin typeface="Lucida Sans"/>
                <a:cs typeface="Lucida Sans"/>
              </a:rPr>
              <a:t>the </a:t>
            </a:r>
            <a:r>
              <a:rPr sz="2400" spc="-113" dirty="0">
                <a:solidFill>
                  <a:srgbClr val="1D272F"/>
                </a:solidFill>
                <a:latin typeface="Lucida Sans"/>
                <a:cs typeface="Lucida Sans"/>
              </a:rPr>
              <a:t>ability to </a:t>
            </a:r>
            <a:r>
              <a:rPr sz="2400" spc="-80" dirty="0">
                <a:solidFill>
                  <a:srgbClr val="1D272F"/>
                </a:solidFill>
                <a:latin typeface="Lucida Sans"/>
                <a:cs typeface="Lucida Sans"/>
              </a:rPr>
              <a:t>have </a:t>
            </a:r>
            <a:r>
              <a:rPr sz="2400" spc="-133" dirty="0">
                <a:solidFill>
                  <a:srgbClr val="1D272F"/>
                </a:solidFill>
                <a:latin typeface="Lucida Sans"/>
                <a:cs typeface="Lucida Sans"/>
              </a:rPr>
              <a:t>dropdown </a:t>
            </a:r>
            <a:r>
              <a:rPr sz="2400" spc="-73" dirty="0">
                <a:solidFill>
                  <a:srgbClr val="1D272F"/>
                </a:solidFill>
                <a:latin typeface="Lucida Sans"/>
                <a:cs typeface="Lucida Sans"/>
              </a:rPr>
              <a:t>lists </a:t>
            </a:r>
            <a:r>
              <a:rPr sz="2400" spc="-147" dirty="0">
                <a:solidFill>
                  <a:srgbClr val="1D272F"/>
                </a:solidFill>
                <a:latin typeface="Lucida Sans"/>
                <a:cs typeface="Lucida Sans"/>
              </a:rPr>
              <a:t>in </a:t>
            </a:r>
            <a:r>
              <a:rPr sz="2400" spc="-120" dirty="0">
                <a:solidFill>
                  <a:srgbClr val="1D272F"/>
                </a:solidFill>
                <a:latin typeface="Lucida Sans"/>
                <a:cs typeface="Lucida Sans"/>
              </a:rPr>
              <a:t>the  attribute</a:t>
            </a:r>
            <a:r>
              <a:rPr sz="2400" spc="-173" dirty="0">
                <a:solidFill>
                  <a:srgbClr val="1D272F"/>
                </a:solidFill>
                <a:latin typeface="Lucida Sans"/>
                <a:cs typeface="Lucida Sans"/>
              </a:rPr>
              <a:t> </a:t>
            </a:r>
            <a:r>
              <a:rPr sz="2400" spc="-87" dirty="0">
                <a:solidFill>
                  <a:srgbClr val="1D272F"/>
                </a:solidFill>
                <a:latin typeface="Lucida Sans"/>
                <a:cs typeface="Lucida Sans"/>
              </a:rPr>
              <a:t>fields</a:t>
            </a:r>
            <a:r>
              <a:rPr sz="2400" spc="-147" dirty="0">
                <a:solidFill>
                  <a:srgbClr val="1D272F"/>
                </a:solidFill>
                <a:latin typeface="Lucida Sans"/>
                <a:cs typeface="Lucida Sans"/>
              </a:rPr>
              <a:t> </a:t>
            </a:r>
            <a:r>
              <a:rPr sz="2400" spc="-107" dirty="0">
                <a:solidFill>
                  <a:srgbClr val="1D272F"/>
                </a:solidFill>
                <a:latin typeface="Lucida Sans"/>
                <a:cs typeface="Lucida Sans"/>
              </a:rPr>
              <a:t>that</a:t>
            </a:r>
            <a:r>
              <a:rPr sz="2400" spc="-180" dirty="0">
                <a:solidFill>
                  <a:srgbClr val="1D272F"/>
                </a:solidFill>
                <a:latin typeface="Lucida Sans"/>
                <a:cs typeface="Lucida Sans"/>
              </a:rPr>
              <a:t> </a:t>
            </a:r>
            <a:r>
              <a:rPr sz="2400" spc="-133" dirty="0">
                <a:solidFill>
                  <a:srgbClr val="1D272F"/>
                </a:solidFill>
                <a:latin typeface="Lucida Sans"/>
                <a:cs typeface="Lucida Sans"/>
              </a:rPr>
              <a:t>help</a:t>
            </a:r>
            <a:r>
              <a:rPr sz="2400" spc="-140" dirty="0">
                <a:solidFill>
                  <a:srgbClr val="1D272F"/>
                </a:solidFill>
                <a:latin typeface="Lucida Sans"/>
                <a:cs typeface="Lucida Sans"/>
              </a:rPr>
              <a:t> </a:t>
            </a:r>
            <a:r>
              <a:rPr sz="2400" spc="-87" dirty="0">
                <a:solidFill>
                  <a:srgbClr val="1D272F"/>
                </a:solidFill>
                <a:latin typeface="Lucida Sans"/>
                <a:cs typeface="Lucida Sans"/>
              </a:rPr>
              <a:t>enforce</a:t>
            </a:r>
            <a:r>
              <a:rPr sz="2400" spc="-187" dirty="0">
                <a:solidFill>
                  <a:srgbClr val="1D272F"/>
                </a:solidFill>
                <a:latin typeface="Lucida Sans"/>
                <a:cs typeface="Lucida Sans"/>
              </a:rPr>
              <a:t> </a:t>
            </a:r>
            <a:r>
              <a:rPr sz="2400" spc="-67" dirty="0">
                <a:solidFill>
                  <a:srgbClr val="1D272F"/>
                </a:solidFill>
                <a:latin typeface="Lucida Sans"/>
                <a:cs typeface="Lucida Sans"/>
              </a:rPr>
              <a:t>consistence</a:t>
            </a:r>
            <a:r>
              <a:rPr sz="2400" spc="-220" dirty="0">
                <a:solidFill>
                  <a:srgbClr val="1D272F"/>
                </a:solidFill>
                <a:latin typeface="Lucida Sans"/>
                <a:cs typeface="Lucida Sans"/>
              </a:rPr>
              <a:t> </a:t>
            </a:r>
            <a:r>
              <a:rPr sz="2400" spc="-113" dirty="0">
                <a:solidFill>
                  <a:srgbClr val="1D272F"/>
                </a:solidFill>
                <a:latin typeface="Lucida Sans"/>
                <a:cs typeface="Lucida Sans"/>
              </a:rPr>
              <a:t>and</a:t>
            </a:r>
            <a:r>
              <a:rPr sz="2400" spc="-167" dirty="0">
                <a:solidFill>
                  <a:srgbClr val="1D272F"/>
                </a:solidFill>
                <a:latin typeface="Lucida Sans"/>
                <a:cs typeface="Lucida Sans"/>
              </a:rPr>
              <a:t> </a:t>
            </a:r>
            <a:r>
              <a:rPr sz="2400" spc="-73" dirty="0">
                <a:solidFill>
                  <a:srgbClr val="1D272F"/>
                </a:solidFill>
                <a:latin typeface="Lucida Sans"/>
                <a:cs typeface="Lucida Sans"/>
              </a:rPr>
              <a:t>aids</a:t>
            </a:r>
            <a:r>
              <a:rPr sz="2400" spc="-187" dirty="0">
                <a:solidFill>
                  <a:srgbClr val="1D272F"/>
                </a:solidFill>
                <a:latin typeface="Lucida Sans"/>
                <a:cs typeface="Lucida Sans"/>
              </a:rPr>
              <a:t> </a:t>
            </a:r>
            <a:r>
              <a:rPr sz="2400" spc="-147" dirty="0">
                <a:solidFill>
                  <a:srgbClr val="1D272F"/>
                </a:solidFill>
                <a:latin typeface="Lucida Sans"/>
                <a:cs typeface="Lucida Sans"/>
              </a:rPr>
              <a:t>in</a:t>
            </a:r>
            <a:r>
              <a:rPr sz="2400" spc="-140" dirty="0">
                <a:solidFill>
                  <a:srgbClr val="1D272F"/>
                </a:solidFill>
                <a:latin typeface="Lucida Sans"/>
                <a:cs typeface="Lucida Sans"/>
              </a:rPr>
              <a:t> </a:t>
            </a:r>
            <a:r>
              <a:rPr sz="2400" spc="-127" dirty="0">
                <a:solidFill>
                  <a:srgbClr val="1D272F"/>
                </a:solidFill>
                <a:latin typeface="Lucida Sans"/>
                <a:cs typeface="Lucida Sans"/>
              </a:rPr>
              <a:t>filling out</a:t>
            </a:r>
            <a:r>
              <a:rPr sz="2400" spc="-180" dirty="0">
                <a:solidFill>
                  <a:srgbClr val="1D272F"/>
                </a:solidFill>
                <a:latin typeface="Lucida Sans"/>
                <a:cs typeface="Lucida Sans"/>
              </a:rPr>
              <a:t> </a:t>
            </a:r>
            <a:r>
              <a:rPr sz="2400" spc="-113" dirty="0">
                <a:solidFill>
                  <a:srgbClr val="1D272F"/>
                </a:solidFill>
                <a:latin typeface="Lucida Sans"/>
                <a:cs typeface="Lucida Sans"/>
              </a:rPr>
              <a:t>attributes.</a:t>
            </a:r>
            <a:endParaRPr sz="2400">
              <a:latin typeface="Lucida Sans"/>
              <a:cs typeface="Lucida Sans"/>
            </a:endParaRPr>
          </a:p>
        </p:txBody>
      </p:sp>
      <p:graphicFrame>
        <p:nvGraphicFramePr>
          <p:cNvPr id="7" name="object 7"/>
          <p:cNvGraphicFramePr>
            <a:graphicFrameLocks noGrp="1"/>
          </p:cNvGraphicFramePr>
          <p:nvPr/>
        </p:nvGraphicFramePr>
        <p:xfrm>
          <a:off x="1015" y="1498783"/>
          <a:ext cx="12192845" cy="5293291"/>
        </p:xfrm>
        <a:graphic>
          <a:graphicData uri="http://schemas.openxmlformats.org/drawingml/2006/table">
            <a:tbl>
              <a:tblPr firstRow="1" bandRow="1">
                <a:tableStyleId>{2D5ABB26-0587-4C30-8999-92F81FD0307C}</a:tableStyleId>
              </a:tblPr>
              <a:tblGrid>
                <a:gridCol w="6095153">
                  <a:extLst>
                    <a:ext uri="{9D8B030D-6E8A-4147-A177-3AD203B41FA5}">
                      <a16:colId xmlns:a16="http://schemas.microsoft.com/office/drawing/2014/main" val="20000"/>
                    </a:ext>
                  </a:extLst>
                </a:gridCol>
                <a:gridCol w="3811692">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tblGrid>
              <a:tr h="166284">
                <a:tc rowSpan="30">
                  <a:txBody>
                    <a:bodyPr/>
                    <a:lstStyle/>
                    <a:p>
                      <a:pPr marL="481330">
                        <a:lnSpc>
                          <a:spcPct val="100000"/>
                        </a:lnSpc>
                        <a:spcBef>
                          <a:spcPts val="90"/>
                        </a:spcBef>
                      </a:pPr>
                      <a:r>
                        <a:rPr sz="2400" spc="-35" dirty="0">
                          <a:solidFill>
                            <a:srgbClr val="1D272F"/>
                          </a:solidFill>
                          <a:latin typeface="Lucida Sans"/>
                          <a:cs typeface="Lucida Sans"/>
                        </a:rPr>
                        <a:t>Some </a:t>
                      </a:r>
                      <a:r>
                        <a:rPr sz="2400" spc="-85" dirty="0">
                          <a:solidFill>
                            <a:srgbClr val="1D272F"/>
                          </a:solidFill>
                          <a:latin typeface="Lucida Sans"/>
                          <a:cs typeface="Lucida Sans"/>
                        </a:rPr>
                        <a:t>examples </a:t>
                      </a:r>
                      <a:r>
                        <a:rPr sz="2400" spc="-60" dirty="0">
                          <a:solidFill>
                            <a:srgbClr val="1D272F"/>
                          </a:solidFill>
                          <a:latin typeface="Lucida Sans"/>
                          <a:cs typeface="Lucida Sans"/>
                        </a:rPr>
                        <a:t>of </a:t>
                      </a:r>
                      <a:r>
                        <a:rPr sz="2400" spc="-65" dirty="0">
                          <a:solidFill>
                            <a:srgbClr val="1D272F"/>
                          </a:solidFill>
                          <a:latin typeface="Lucida Sans"/>
                          <a:cs typeface="Lucida Sans"/>
                        </a:rPr>
                        <a:t>what </a:t>
                      </a:r>
                      <a:r>
                        <a:rPr sz="2400" spc="-20" dirty="0">
                          <a:solidFill>
                            <a:srgbClr val="1D272F"/>
                          </a:solidFill>
                          <a:latin typeface="Lucida Sans"/>
                          <a:cs typeface="Lucida Sans"/>
                        </a:rPr>
                        <a:t>CGS</a:t>
                      </a:r>
                      <a:r>
                        <a:rPr sz="2400" spc="-420" dirty="0">
                          <a:solidFill>
                            <a:srgbClr val="1D272F"/>
                          </a:solidFill>
                          <a:latin typeface="Lucida Sans"/>
                          <a:cs typeface="Lucida Sans"/>
                        </a:rPr>
                        <a:t> </a:t>
                      </a:r>
                      <a:r>
                        <a:rPr sz="2400" spc="-65" dirty="0">
                          <a:solidFill>
                            <a:srgbClr val="1D272F"/>
                          </a:solidFill>
                          <a:latin typeface="Lucida Sans"/>
                          <a:cs typeface="Lucida Sans"/>
                        </a:rPr>
                        <a:t>uses:</a:t>
                      </a:r>
                      <a:endParaRPr sz="2400">
                        <a:latin typeface="Lucida Sans"/>
                        <a:cs typeface="Lucida Sans"/>
                      </a:endParaRPr>
                    </a:p>
                    <a:p>
                      <a:pPr>
                        <a:lnSpc>
                          <a:spcPct val="100000"/>
                        </a:lnSpc>
                        <a:spcBef>
                          <a:spcPts val="35"/>
                        </a:spcBef>
                      </a:pPr>
                      <a:endParaRPr sz="3500">
                        <a:latin typeface="Times New Roman"/>
                        <a:cs typeface="Times New Roman"/>
                      </a:endParaRPr>
                    </a:p>
                    <a:p>
                      <a:pPr marL="539115" indent="-172720">
                        <a:lnSpc>
                          <a:spcPct val="100000"/>
                        </a:lnSpc>
                        <a:buFont typeface="Arial"/>
                        <a:buChar char="•"/>
                        <a:tabLst>
                          <a:tab pos="539750" algn="l"/>
                        </a:tabLst>
                      </a:pPr>
                      <a:r>
                        <a:rPr sz="2400" spc="-85" dirty="0">
                          <a:solidFill>
                            <a:srgbClr val="1D272F"/>
                          </a:solidFill>
                          <a:latin typeface="Lucida Sans"/>
                          <a:cs typeface="Lucida Sans"/>
                        </a:rPr>
                        <a:t>Type</a:t>
                      </a:r>
                      <a:r>
                        <a:rPr sz="2400" spc="-135" dirty="0">
                          <a:solidFill>
                            <a:srgbClr val="1D272F"/>
                          </a:solidFill>
                          <a:latin typeface="Lucida Sans"/>
                          <a:cs typeface="Lucida Sans"/>
                        </a:rPr>
                        <a:t> </a:t>
                      </a:r>
                      <a:r>
                        <a:rPr sz="2400" spc="-85" dirty="0">
                          <a:solidFill>
                            <a:srgbClr val="1D272F"/>
                          </a:solidFill>
                          <a:latin typeface="Lucida Sans"/>
                          <a:cs typeface="Lucida Sans"/>
                        </a:rPr>
                        <a:t>(Origin)</a:t>
                      </a:r>
                      <a:endParaRPr sz="2400">
                        <a:latin typeface="Lucida Sans"/>
                        <a:cs typeface="Lucida Sans"/>
                      </a:endParaRPr>
                    </a:p>
                    <a:p>
                      <a:pPr>
                        <a:lnSpc>
                          <a:spcPct val="100000"/>
                        </a:lnSpc>
                      </a:pPr>
                      <a:endParaRPr sz="2800">
                        <a:latin typeface="Times New Roman"/>
                        <a:cs typeface="Times New Roman"/>
                      </a:endParaRPr>
                    </a:p>
                    <a:p>
                      <a:pPr>
                        <a:lnSpc>
                          <a:spcPct val="100000"/>
                        </a:lnSpc>
                      </a:pPr>
                      <a:endParaRPr sz="2800">
                        <a:latin typeface="Times New Roman"/>
                        <a:cs typeface="Times New Roman"/>
                      </a:endParaRPr>
                    </a:p>
                    <a:p>
                      <a:pPr>
                        <a:lnSpc>
                          <a:spcPct val="100000"/>
                        </a:lnSpc>
                      </a:pPr>
                      <a:endParaRPr sz="2800">
                        <a:latin typeface="Times New Roman"/>
                        <a:cs typeface="Times New Roman"/>
                      </a:endParaRPr>
                    </a:p>
                    <a:p>
                      <a:pPr>
                        <a:lnSpc>
                          <a:spcPct val="100000"/>
                        </a:lnSpc>
                      </a:pPr>
                      <a:endParaRPr sz="2800">
                        <a:latin typeface="Times New Roman"/>
                        <a:cs typeface="Times New Roman"/>
                      </a:endParaRPr>
                    </a:p>
                    <a:p>
                      <a:pPr>
                        <a:lnSpc>
                          <a:spcPct val="100000"/>
                        </a:lnSpc>
                      </a:pPr>
                      <a:endParaRPr sz="2800">
                        <a:latin typeface="Times New Roman"/>
                        <a:cs typeface="Times New Roman"/>
                      </a:endParaRPr>
                    </a:p>
                    <a:p>
                      <a:pPr>
                        <a:lnSpc>
                          <a:spcPct val="100000"/>
                        </a:lnSpc>
                      </a:pPr>
                      <a:endParaRPr sz="2800">
                        <a:latin typeface="Times New Roman"/>
                        <a:cs typeface="Times New Roman"/>
                      </a:endParaRPr>
                    </a:p>
                    <a:p>
                      <a:pPr>
                        <a:lnSpc>
                          <a:spcPct val="100000"/>
                        </a:lnSpc>
                      </a:pPr>
                      <a:endParaRPr sz="2800">
                        <a:latin typeface="Times New Roman"/>
                        <a:cs typeface="Times New Roman"/>
                      </a:endParaRPr>
                    </a:p>
                    <a:p>
                      <a:pPr>
                        <a:lnSpc>
                          <a:spcPct val="100000"/>
                        </a:lnSpc>
                      </a:pPr>
                      <a:endParaRPr sz="2800">
                        <a:latin typeface="Times New Roman"/>
                        <a:cs typeface="Times New Roman"/>
                      </a:endParaRPr>
                    </a:p>
                    <a:p>
                      <a:pPr marL="547370">
                        <a:lnSpc>
                          <a:spcPct val="100000"/>
                        </a:lnSpc>
                        <a:spcBef>
                          <a:spcPts val="1880"/>
                        </a:spcBef>
                      </a:pPr>
                      <a:r>
                        <a:rPr sz="800" spc="-30" dirty="0">
                          <a:solidFill>
                            <a:srgbClr val="8A8D8E"/>
                          </a:solidFill>
                          <a:latin typeface="Lucida Sans"/>
                          <a:cs typeface="Lucida Sans"/>
                        </a:rPr>
                        <a:t>California</a:t>
                      </a:r>
                      <a:r>
                        <a:rPr sz="800" spc="-50" dirty="0">
                          <a:solidFill>
                            <a:srgbClr val="8A8D8E"/>
                          </a:solidFill>
                          <a:latin typeface="Lucida Sans"/>
                          <a:cs typeface="Lucida Sans"/>
                        </a:rPr>
                        <a:t> </a:t>
                      </a:r>
                      <a:r>
                        <a:rPr sz="800" spc="-35" dirty="0">
                          <a:solidFill>
                            <a:srgbClr val="8A8D8E"/>
                          </a:solidFill>
                          <a:latin typeface="Lucida Sans"/>
                          <a:cs typeface="Lucida Sans"/>
                        </a:rPr>
                        <a:t>Department</a:t>
                      </a:r>
                      <a:r>
                        <a:rPr sz="800" spc="-50" dirty="0">
                          <a:solidFill>
                            <a:srgbClr val="8A8D8E"/>
                          </a:solidFill>
                          <a:latin typeface="Lucida Sans"/>
                          <a:cs typeface="Lucida Sans"/>
                        </a:rPr>
                        <a:t> </a:t>
                      </a:r>
                      <a:r>
                        <a:rPr sz="800" spc="-20" dirty="0">
                          <a:solidFill>
                            <a:srgbClr val="8A8D8E"/>
                          </a:solidFill>
                          <a:latin typeface="Lucida Sans"/>
                          <a:cs typeface="Lucida Sans"/>
                        </a:rPr>
                        <a:t>of</a:t>
                      </a:r>
                      <a:r>
                        <a:rPr sz="800" spc="-55" dirty="0">
                          <a:solidFill>
                            <a:srgbClr val="8A8D8E"/>
                          </a:solidFill>
                          <a:latin typeface="Lucida Sans"/>
                          <a:cs typeface="Lucida Sans"/>
                        </a:rPr>
                        <a:t> </a:t>
                      </a:r>
                      <a:r>
                        <a:rPr sz="800" spc="-30" dirty="0">
                          <a:solidFill>
                            <a:srgbClr val="8A8D8E"/>
                          </a:solidFill>
                          <a:latin typeface="Lucida Sans"/>
                          <a:cs typeface="Lucida Sans"/>
                        </a:rPr>
                        <a:t>Conservation</a:t>
                      </a:r>
                      <a:r>
                        <a:rPr sz="800" spc="-80" dirty="0">
                          <a:solidFill>
                            <a:srgbClr val="8A8D8E"/>
                          </a:solidFill>
                          <a:latin typeface="Lucida Sans"/>
                          <a:cs typeface="Lucida Sans"/>
                        </a:rPr>
                        <a:t> </a:t>
                      </a:r>
                      <a:r>
                        <a:rPr sz="800" spc="-15" dirty="0">
                          <a:solidFill>
                            <a:srgbClr val="8A8D8E"/>
                          </a:solidFill>
                          <a:latin typeface="Lucida Sans"/>
                          <a:cs typeface="Lucida Sans"/>
                        </a:rPr>
                        <a:t>|</a:t>
                      </a:r>
                      <a:r>
                        <a:rPr sz="800" spc="-40" dirty="0">
                          <a:solidFill>
                            <a:srgbClr val="8A8D8E"/>
                          </a:solidFill>
                          <a:latin typeface="Lucida Sans"/>
                          <a:cs typeface="Lucida Sans"/>
                        </a:rPr>
                        <a:t> </a:t>
                      </a:r>
                      <a:r>
                        <a:rPr sz="800" spc="-25" dirty="0">
                          <a:solidFill>
                            <a:srgbClr val="8A8D8E"/>
                          </a:solidFill>
                          <a:latin typeface="Lucida Sans"/>
                          <a:cs typeface="Lucida Sans"/>
                        </a:rPr>
                        <a:t>conservation.ca.gov</a:t>
                      </a:r>
                      <a:endParaRPr sz="800">
                        <a:latin typeface="Lucida Sans"/>
                        <a:cs typeface="Lucida Sans"/>
                      </a:endParaRPr>
                    </a:p>
                  </a:txBody>
                  <a:tcPr marL="0" marR="0" marT="15240" marB="0">
                    <a:lnB w="12700">
                      <a:solidFill>
                        <a:srgbClr val="C4820E"/>
                      </a:solidFill>
                      <a:prstDash val="solid"/>
                    </a:lnB>
                  </a:tcPr>
                </a:tc>
                <a:tc>
                  <a:txBody>
                    <a:bodyPr/>
                    <a:lstStyle/>
                    <a:p>
                      <a:pPr marL="208279" indent="-172720">
                        <a:lnSpc>
                          <a:spcPts val="880"/>
                        </a:lnSpc>
                        <a:buFont typeface="Arial"/>
                        <a:buChar char="•"/>
                        <a:tabLst>
                          <a:tab pos="208279" algn="l"/>
                          <a:tab pos="208915" algn="l"/>
                        </a:tabLst>
                      </a:pPr>
                      <a:r>
                        <a:rPr sz="1100" b="1" dirty="0">
                          <a:solidFill>
                            <a:srgbClr val="FFFFFF"/>
                          </a:solidFill>
                          <a:latin typeface="Calibri"/>
                          <a:cs typeface="Calibri"/>
                        </a:rPr>
                        <a:t>Feature type Dropdown</a:t>
                      </a:r>
                      <a:r>
                        <a:rPr sz="1100" b="1" spc="-114" dirty="0">
                          <a:solidFill>
                            <a:srgbClr val="FFFFFF"/>
                          </a:solidFill>
                          <a:latin typeface="Calibri"/>
                          <a:cs typeface="Calibri"/>
                        </a:rPr>
                        <a:t> </a:t>
                      </a:r>
                      <a:r>
                        <a:rPr sz="1100" b="1" spc="-5" dirty="0">
                          <a:solidFill>
                            <a:srgbClr val="FFFFFF"/>
                          </a:solidFill>
                          <a:latin typeface="Calibri"/>
                          <a:cs typeface="Calibri"/>
                        </a:rPr>
                        <a:t>list</a:t>
                      </a:r>
                      <a:endParaRPr sz="1100">
                        <a:latin typeface="Calibri"/>
                        <a:cs typeface="Calibri"/>
                      </a:endParaRPr>
                    </a:p>
                  </a:txBody>
                  <a:tcPr marL="0" marR="0" marT="0" marB="0">
                    <a:lnT w="12700">
                      <a:solidFill>
                        <a:srgbClr val="FFFFFF"/>
                      </a:solidFill>
                      <a:prstDash val="solid"/>
                    </a:lnT>
                    <a:lnB w="38100">
                      <a:solidFill>
                        <a:srgbClr val="FFFFFF"/>
                      </a:solidFill>
                      <a:prstDash val="solid"/>
                    </a:lnB>
                    <a:solidFill>
                      <a:srgbClr val="4F81BC"/>
                    </a:solidFill>
                  </a:tcPr>
                </a:tc>
                <a:tc rowSpan="30">
                  <a:txBody>
                    <a:bodyPr/>
                    <a:lstStyle/>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marL="1047115">
                        <a:lnSpc>
                          <a:spcPct val="100000"/>
                        </a:lnSpc>
                        <a:spcBef>
                          <a:spcPts val="575"/>
                        </a:spcBef>
                      </a:pPr>
                      <a:r>
                        <a:rPr sz="1100" spc="-55" dirty="0">
                          <a:solidFill>
                            <a:srgbClr val="8A8D8E"/>
                          </a:solidFill>
                          <a:latin typeface="Lucida Sans"/>
                          <a:cs typeface="Lucida Sans"/>
                        </a:rPr>
                        <a:t>10</a:t>
                      </a:r>
                      <a:endParaRPr sz="1100">
                        <a:latin typeface="Lucida Sans"/>
                        <a:cs typeface="Lucida Sans"/>
                      </a:endParaRPr>
                    </a:p>
                  </a:txBody>
                  <a:tcPr marL="0" marR="0" marT="0" marB="0">
                    <a:lnB w="12700">
                      <a:solidFill>
                        <a:srgbClr val="C4820E"/>
                      </a:solidFill>
                      <a:prstDash val="solid"/>
                    </a:lnB>
                  </a:tcPr>
                </a:tc>
                <a:extLst>
                  <a:ext uri="{0D108BD9-81ED-4DB2-BD59-A6C34878D82A}">
                    <a16:rowId xmlns:a16="http://schemas.microsoft.com/office/drawing/2014/main" val="10000"/>
                  </a:ext>
                </a:extLst>
              </a:tr>
              <a:tr h="166284">
                <a:tc vMerge="1">
                  <a:txBody>
                    <a:bodyPr/>
                    <a:lstStyle/>
                    <a:p>
                      <a:endParaRPr/>
                    </a:p>
                  </a:txBody>
                  <a:tcPr marL="0" marR="0" marT="11430" marB="0">
                    <a:lnB w="12700">
                      <a:solidFill>
                        <a:srgbClr val="C4820E"/>
                      </a:solidFill>
                      <a:prstDash val="solid"/>
                    </a:lnB>
                  </a:tcPr>
                </a:tc>
                <a:tc>
                  <a:txBody>
                    <a:bodyPr/>
                    <a:lstStyle/>
                    <a:p>
                      <a:pPr marL="208279" indent="-172720">
                        <a:lnSpc>
                          <a:spcPts val="880"/>
                        </a:lnSpc>
                        <a:buFont typeface="Arial"/>
                        <a:buChar char="•"/>
                        <a:tabLst>
                          <a:tab pos="208279" algn="l"/>
                          <a:tab pos="208915" algn="l"/>
                        </a:tabLst>
                      </a:pPr>
                      <a:r>
                        <a:rPr sz="1100" b="1" spc="-5" dirty="0">
                          <a:solidFill>
                            <a:srgbClr val="FFFFFF"/>
                          </a:solidFill>
                          <a:latin typeface="Calibri"/>
                          <a:cs typeface="Calibri"/>
                        </a:rPr>
                        <a:t>Uphill-Facing</a:t>
                      </a:r>
                      <a:r>
                        <a:rPr sz="1100" b="1" spc="-15" dirty="0">
                          <a:solidFill>
                            <a:srgbClr val="FFFFFF"/>
                          </a:solidFill>
                          <a:latin typeface="Calibri"/>
                          <a:cs typeface="Calibri"/>
                        </a:rPr>
                        <a:t> </a:t>
                      </a:r>
                      <a:r>
                        <a:rPr sz="1100" b="1" spc="-5" dirty="0">
                          <a:solidFill>
                            <a:srgbClr val="FFFFFF"/>
                          </a:solidFill>
                          <a:latin typeface="Calibri"/>
                          <a:cs typeface="Calibri"/>
                        </a:rPr>
                        <a:t>Scarp</a:t>
                      </a:r>
                      <a:endParaRPr sz="1100">
                        <a:latin typeface="Calibri"/>
                        <a:cs typeface="Calibri"/>
                      </a:endParaRPr>
                    </a:p>
                  </a:txBody>
                  <a:tcPr marL="0" marR="0" marT="0" marB="0">
                    <a:lnT w="38100">
                      <a:solidFill>
                        <a:srgbClr val="FFFFFF"/>
                      </a:solidFill>
                      <a:prstDash val="solid"/>
                    </a:lnT>
                    <a:lnB w="12700">
                      <a:solidFill>
                        <a:srgbClr val="FFFFFF"/>
                      </a:solidFill>
                      <a:prstDash val="solid"/>
                    </a:lnB>
                    <a:solidFill>
                      <a:srgbClr val="4F81BC"/>
                    </a:solidFill>
                  </a:tcPr>
                </a:tc>
                <a:tc vMerge="1">
                  <a:txBody>
                    <a:bodyPr/>
                    <a:lstStyle/>
                    <a:p>
                      <a:endParaRPr/>
                    </a:p>
                  </a:txBody>
                  <a:tcPr marL="0" marR="0" marT="0" marB="0">
                    <a:lnB w="12700">
                      <a:solidFill>
                        <a:srgbClr val="C4820E"/>
                      </a:solidFill>
                      <a:prstDash val="solid"/>
                    </a:lnB>
                  </a:tcPr>
                </a:tc>
                <a:extLst>
                  <a:ext uri="{0D108BD9-81ED-4DB2-BD59-A6C34878D82A}">
                    <a16:rowId xmlns:a16="http://schemas.microsoft.com/office/drawing/2014/main" val="10001"/>
                  </a:ext>
                </a:extLst>
              </a:tr>
              <a:tr h="166284">
                <a:tc vMerge="1">
                  <a:txBody>
                    <a:bodyPr/>
                    <a:lstStyle/>
                    <a:p>
                      <a:endParaRPr/>
                    </a:p>
                  </a:txBody>
                  <a:tcPr marL="0" marR="0" marT="11430" marB="0">
                    <a:lnB w="12700">
                      <a:solidFill>
                        <a:srgbClr val="C4820E"/>
                      </a:solidFill>
                      <a:prstDash val="solid"/>
                    </a:lnB>
                  </a:tcPr>
                </a:tc>
                <a:tc>
                  <a:txBody>
                    <a:bodyPr/>
                    <a:lstStyle/>
                    <a:p>
                      <a:pPr marL="208279" indent="-172720">
                        <a:lnSpc>
                          <a:spcPts val="880"/>
                        </a:lnSpc>
                        <a:buFont typeface="Arial"/>
                        <a:buChar char="•"/>
                        <a:tabLst>
                          <a:tab pos="208279" algn="l"/>
                          <a:tab pos="208915" algn="l"/>
                        </a:tabLst>
                      </a:pPr>
                      <a:r>
                        <a:rPr sz="1100" b="1" dirty="0">
                          <a:solidFill>
                            <a:srgbClr val="FFFFFF"/>
                          </a:solidFill>
                          <a:latin typeface="Calibri"/>
                          <a:cs typeface="Calibri"/>
                        </a:rPr>
                        <a:t>Beheaded</a:t>
                      </a:r>
                      <a:r>
                        <a:rPr sz="1100" b="1" spc="-55" dirty="0">
                          <a:solidFill>
                            <a:srgbClr val="FFFFFF"/>
                          </a:solidFill>
                          <a:latin typeface="Calibri"/>
                          <a:cs typeface="Calibri"/>
                        </a:rPr>
                        <a:t> </a:t>
                      </a:r>
                      <a:r>
                        <a:rPr sz="1100" b="1" spc="-5" dirty="0">
                          <a:solidFill>
                            <a:srgbClr val="FFFFFF"/>
                          </a:solidFill>
                          <a:latin typeface="Calibri"/>
                          <a:cs typeface="Calibri"/>
                        </a:rPr>
                        <a:t>Drainage</a:t>
                      </a:r>
                      <a:endParaRPr sz="1100">
                        <a:latin typeface="Calibri"/>
                        <a:cs typeface="Calibri"/>
                      </a:endParaRPr>
                    </a:p>
                  </a:txBody>
                  <a:tcPr marL="0" marR="0" marT="0" marB="0">
                    <a:lnT w="12700">
                      <a:solidFill>
                        <a:srgbClr val="FFFFFF"/>
                      </a:solidFill>
                      <a:prstDash val="solid"/>
                    </a:lnT>
                    <a:lnB w="12700">
                      <a:solidFill>
                        <a:srgbClr val="FFFFFF"/>
                      </a:solidFill>
                      <a:prstDash val="solid"/>
                    </a:lnB>
                    <a:solidFill>
                      <a:srgbClr val="4F81BC"/>
                    </a:solidFill>
                  </a:tcPr>
                </a:tc>
                <a:tc vMerge="1">
                  <a:txBody>
                    <a:bodyPr/>
                    <a:lstStyle/>
                    <a:p>
                      <a:endParaRPr/>
                    </a:p>
                  </a:txBody>
                  <a:tcPr marL="0" marR="0" marT="0" marB="0">
                    <a:lnB w="12700">
                      <a:solidFill>
                        <a:srgbClr val="C4820E"/>
                      </a:solidFill>
                      <a:prstDash val="solid"/>
                    </a:lnB>
                  </a:tcPr>
                </a:tc>
                <a:extLst>
                  <a:ext uri="{0D108BD9-81ED-4DB2-BD59-A6C34878D82A}">
                    <a16:rowId xmlns:a16="http://schemas.microsoft.com/office/drawing/2014/main" val="10002"/>
                  </a:ext>
                </a:extLst>
              </a:tr>
              <a:tr h="166284">
                <a:tc vMerge="1">
                  <a:txBody>
                    <a:bodyPr/>
                    <a:lstStyle/>
                    <a:p>
                      <a:endParaRPr/>
                    </a:p>
                  </a:txBody>
                  <a:tcPr marL="0" marR="0" marT="11430" marB="0">
                    <a:lnB w="12700">
                      <a:solidFill>
                        <a:srgbClr val="C4820E"/>
                      </a:solidFill>
                      <a:prstDash val="solid"/>
                    </a:lnB>
                  </a:tcPr>
                </a:tc>
                <a:tc>
                  <a:txBody>
                    <a:bodyPr/>
                    <a:lstStyle/>
                    <a:p>
                      <a:pPr marL="208279" indent="-172720">
                        <a:lnSpc>
                          <a:spcPts val="880"/>
                        </a:lnSpc>
                        <a:buFont typeface="Arial"/>
                        <a:buChar char="•"/>
                        <a:tabLst>
                          <a:tab pos="208279" algn="l"/>
                          <a:tab pos="208915" algn="l"/>
                        </a:tabLst>
                      </a:pPr>
                      <a:r>
                        <a:rPr sz="1100" b="1" dirty="0">
                          <a:solidFill>
                            <a:srgbClr val="FFFFFF"/>
                          </a:solidFill>
                          <a:latin typeface="Calibri"/>
                          <a:cs typeface="Calibri"/>
                        </a:rPr>
                        <a:t>Break </a:t>
                      </a:r>
                      <a:r>
                        <a:rPr sz="1100" b="1" spc="-5" dirty="0">
                          <a:solidFill>
                            <a:srgbClr val="FFFFFF"/>
                          </a:solidFill>
                          <a:latin typeface="Calibri"/>
                          <a:cs typeface="Calibri"/>
                        </a:rPr>
                        <a:t>in</a:t>
                      </a:r>
                      <a:r>
                        <a:rPr sz="1100" b="1" spc="-25" dirty="0">
                          <a:solidFill>
                            <a:srgbClr val="FFFFFF"/>
                          </a:solidFill>
                          <a:latin typeface="Calibri"/>
                          <a:cs typeface="Calibri"/>
                        </a:rPr>
                        <a:t> </a:t>
                      </a:r>
                      <a:r>
                        <a:rPr sz="1100" b="1" spc="-5" dirty="0">
                          <a:solidFill>
                            <a:srgbClr val="FFFFFF"/>
                          </a:solidFill>
                          <a:latin typeface="Calibri"/>
                          <a:cs typeface="Calibri"/>
                        </a:rPr>
                        <a:t>Slope</a:t>
                      </a:r>
                      <a:endParaRPr sz="1100">
                        <a:latin typeface="Calibri"/>
                        <a:cs typeface="Calibri"/>
                      </a:endParaRPr>
                    </a:p>
                  </a:txBody>
                  <a:tcPr marL="0" marR="0" marT="0" marB="0">
                    <a:lnT w="12700">
                      <a:solidFill>
                        <a:srgbClr val="FFFFFF"/>
                      </a:solidFill>
                      <a:prstDash val="solid"/>
                    </a:lnT>
                    <a:lnB w="12700">
                      <a:solidFill>
                        <a:srgbClr val="FFFFFF"/>
                      </a:solidFill>
                      <a:prstDash val="solid"/>
                    </a:lnB>
                    <a:solidFill>
                      <a:srgbClr val="4F81BC"/>
                    </a:solidFill>
                  </a:tcPr>
                </a:tc>
                <a:tc vMerge="1">
                  <a:txBody>
                    <a:bodyPr/>
                    <a:lstStyle/>
                    <a:p>
                      <a:endParaRPr/>
                    </a:p>
                  </a:txBody>
                  <a:tcPr marL="0" marR="0" marT="0" marB="0">
                    <a:lnB w="12700">
                      <a:solidFill>
                        <a:srgbClr val="C4820E"/>
                      </a:solidFill>
                      <a:prstDash val="solid"/>
                    </a:lnB>
                  </a:tcPr>
                </a:tc>
                <a:extLst>
                  <a:ext uri="{0D108BD9-81ED-4DB2-BD59-A6C34878D82A}">
                    <a16:rowId xmlns:a16="http://schemas.microsoft.com/office/drawing/2014/main" val="10003"/>
                  </a:ext>
                </a:extLst>
              </a:tr>
              <a:tr h="166284">
                <a:tc vMerge="1">
                  <a:txBody>
                    <a:bodyPr/>
                    <a:lstStyle/>
                    <a:p>
                      <a:endParaRPr/>
                    </a:p>
                  </a:txBody>
                  <a:tcPr marL="0" marR="0" marT="11430" marB="0">
                    <a:lnB w="12700">
                      <a:solidFill>
                        <a:srgbClr val="C4820E"/>
                      </a:solidFill>
                      <a:prstDash val="solid"/>
                    </a:lnB>
                  </a:tcPr>
                </a:tc>
                <a:tc>
                  <a:txBody>
                    <a:bodyPr/>
                    <a:lstStyle/>
                    <a:p>
                      <a:pPr marL="208279" indent="-172720">
                        <a:lnSpc>
                          <a:spcPts val="880"/>
                        </a:lnSpc>
                        <a:buFont typeface="Arial"/>
                        <a:buChar char="•"/>
                        <a:tabLst>
                          <a:tab pos="208279" algn="l"/>
                          <a:tab pos="208915" algn="l"/>
                        </a:tabLst>
                      </a:pPr>
                      <a:r>
                        <a:rPr sz="1100" b="1" spc="-5" dirty="0">
                          <a:solidFill>
                            <a:srgbClr val="FFFFFF"/>
                          </a:solidFill>
                          <a:latin typeface="Calibri"/>
                          <a:cs typeface="Calibri"/>
                        </a:rPr>
                        <a:t>Closed</a:t>
                      </a:r>
                      <a:r>
                        <a:rPr sz="1100" b="1" spc="-20" dirty="0">
                          <a:solidFill>
                            <a:srgbClr val="FFFFFF"/>
                          </a:solidFill>
                          <a:latin typeface="Calibri"/>
                          <a:cs typeface="Calibri"/>
                        </a:rPr>
                        <a:t> </a:t>
                      </a:r>
                      <a:r>
                        <a:rPr sz="1100" b="1" spc="-5" dirty="0">
                          <a:solidFill>
                            <a:srgbClr val="FFFFFF"/>
                          </a:solidFill>
                          <a:latin typeface="Calibri"/>
                          <a:cs typeface="Calibri"/>
                        </a:rPr>
                        <a:t>Depression</a:t>
                      </a:r>
                      <a:endParaRPr sz="1100">
                        <a:latin typeface="Calibri"/>
                        <a:cs typeface="Calibri"/>
                      </a:endParaRPr>
                    </a:p>
                  </a:txBody>
                  <a:tcPr marL="0" marR="0" marT="0" marB="0">
                    <a:lnT w="12700">
                      <a:solidFill>
                        <a:srgbClr val="FFFFFF"/>
                      </a:solidFill>
                      <a:prstDash val="solid"/>
                    </a:lnT>
                    <a:lnB w="12700">
                      <a:solidFill>
                        <a:srgbClr val="FFFFFF"/>
                      </a:solidFill>
                      <a:prstDash val="solid"/>
                    </a:lnB>
                    <a:solidFill>
                      <a:srgbClr val="4F81BC"/>
                    </a:solidFill>
                  </a:tcPr>
                </a:tc>
                <a:tc vMerge="1">
                  <a:txBody>
                    <a:bodyPr/>
                    <a:lstStyle/>
                    <a:p>
                      <a:endParaRPr/>
                    </a:p>
                  </a:txBody>
                  <a:tcPr marL="0" marR="0" marT="0" marB="0">
                    <a:lnB w="12700">
                      <a:solidFill>
                        <a:srgbClr val="C4820E"/>
                      </a:solidFill>
                      <a:prstDash val="solid"/>
                    </a:lnB>
                  </a:tcPr>
                </a:tc>
                <a:extLst>
                  <a:ext uri="{0D108BD9-81ED-4DB2-BD59-A6C34878D82A}">
                    <a16:rowId xmlns:a16="http://schemas.microsoft.com/office/drawing/2014/main" val="10004"/>
                  </a:ext>
                </a:extLst>
              </a:tr>
              <a:tr h="246855">
                <a:tc vMerge="1">
                  <a:txBody>
                    <a:bodyPr/>
                    <a:lstStyle/>
                    <a:p>
                      <a:endParaRPr/>
                    </a:p>
                  </a:txBody>
                  <a:tcPr marL="0" marR="0" marT="11430" marB="0">
                    <a:lnB w="12700">
                      <a:solidFill>
                        <a:srgbClr val="C4820E"/>
                      </a:solidFill>
                      <a:prstDash val="solid"/>
                    </a:lnB>
                  </a:tcPr>
                </a:tc>
                <a:tc>
                  <a:txBody>
                    <a:bodyPr/>
                    <a:lstStyle/>
                    <a:p>
                      <a:pPr marL="208279" indent="-172720">
                        <a:lnSpc>
                          <a:spcPts val="925"/>
                        </a:lnSpc>
                        <a:buFont typeface="Arial"/>
                        <a:buChar char="•"/>
                        <a:tabLst>
                          <a:tab pos="208279" algn="l"/>
                          <a:tab pos="208915" algn="l"/>
                        </a:tabLst>
                      </a:pPr>
                      <a:r>
                        <a:rPr sz="1100" b="1" spc="-5" dirty="0">
                          <a:solidFill>
                            <a:srgbClr val="FFFFFF"/>
                          </a:solidFill>
                          <a:latin typeface="Calibri"/>
                          <a:cs typeface="Calibri"/>
                        </a:rPr>
                        <a:t>Deflected Drainage, left</a:t>
                      </a:r>
                      <a:r>
                        <a:rPr sz="1100" b="1" spc="-60" dirty="0">
                          <a:solidFill>
                            <a:srgbClr val="FFFFFF"/>
                          </a:solidFill>
                          <a:latin typeface="Calibri"/>
                          <a:cs typeface="Calibri"/>
                        </a:rPr>
                        <a:t> </a:t>
                      </a:r>
                      <a:r>
                        <a:rPr sz="1100" b="1" spc="-5" dirty="0">
                          <a:solidFill>
                            <a:srgbClr val="FFFFFF"/>
                          </a:solidFill>
                          <a:latin typeface="Calibri"/>
                          <a:cs typeface="Calibri"/>
                        </a:rPr>
                        <a:t>lateral</a:t>
                      </a:r>
                      <a:endParaRPr sz="1100">
                        <a:latin typeface="Calibri"/>
                        <a:cs typeface="Calibri"/>
                      </a:endParaRPr>
                    </a:p>
                  </a:txBody>
                  <a:tcPr marL="0" marR="0" marT="0" marB="0">
                    <a:lnT w="12700">
                      <a:solidFill>
                        <a:srgbClr val="FFFFFF"/>
                      </a:solidFill>
                      <a:prstDash val="solid"/>
                    </a:lnT>
                    <a:lnB w="12700">
                      <a:solidFill>
                        <a:srgbClr val="FFFFFF"/>
                      </a:solidFill>
                      <a:prstDash val="solid"/>
                    </a:lnB>
                    <a:solidFill>
                      <a:srgbClr val="4F81BC"/>
                    </a:solidFill>
                  </a:tcPr>
                </a:tc>
                <a:tc vMerge="1">
                  <a:txBody>
                    <a:bodyPr/>
                    <a:lstStyle/>
                    <a:p>
                      <a:endParaRPr/>
                    </a:p>
                  </a:txBody>
                  <a:tcPr marL="0" marR="0" marT="0" marB="0">
                    <a:lnB w="12700">
                      <a:solidFill>
                        <a:srgbClr val="C4820E"/>
                      </a:solidFill>
                      <a:prstDash val="solid"/>
                    </a:lnB>
                  </a:tcPr>
                </a:tc>
                <a:extLst>
                  <a:ext uri="{0D108BD9-81ED-4DB2-BD59-A6C34878D82A}">
                    <a16:rowId xmlns:a16="http://schemas.microsoft.com/office/drawing/2014/main" val="10005"/>
                  </a:ext>
                </a:extLst>
              </a:tr>
              <a:tr h="246855">
                <a:tc vMerge="1">
                  <a:txBody>
                    <a:bodyPr/>
                    <a:lstStyle/>
                    <a:p>
                      <a:endParaRPr/>
                    </a:p>
                  </a:txBody>
                  <a:tcPr marL="0" marR="0" marT="11430" marB="0">
                    <a:lnB w="12700">
                      <a:solidFill>
                        <a:srgbClr val="C4820E"/>
                      </a:solidFill>
                      <a:prstDash val="solid"/>
                    </a:lnB>
                  </a:tcPr>
                </a:tc>
                <a:tc>
                  <a:txBody>
                    <a:bodyPr/>
                    <a:lstStyle/>
                    <a:p>
                      <a:pPr marL="208279" indent="-172720">
                        <a:lnSpc>
                          <a:spcPts val="925"/>
                        </a:lnSpc>
                        <a:buFont typeface="Arial"/>
                        <a:buChar char="•"/>
                        <a:tabLst>
                          <a:tab pos="208279" algn="l"/>
                          <a:tab pos="208915" algn="l"/>
                        </a:tabLst>
                      </a:pPr>
                      <a:r>
                        <a:rPr sz="1100" b="1" spc="-5" dirty="0">
                          <a:solidFill>
                            <a:srgbClr val="FFFFFF"/>
                          </a:solidFill>
                          <a:latin typeface="Calibri"/>
                          <a:cs typeface="Calibri"/>
                        </a:rPr>
                        <a:t>Deflected Drainage, right</a:t>
                      </a:r>
                      <a:r>
                        <a:rPr sz="1100" b="1" spc="-70" dirty="0">
                          <a:solidFill>
                            <a:srgbClr val="FFFFFF"/>
                          </a:solidFill>
                          <a:latin typeface="Calibri"/>
                          <a:cs typeface="Calibri"/>
                        </a:rPr>
                        <a:t> </a:t>
                      </a:r>
                      <a:r>
                        <a:rPr sz="1100" b="1" spc="-5" dirty="0">
                          <a:solidFill>
                            <a:srgbClr val="FFFFFF"/>
                          </a:solidFill>
                          <a:latin typeface="Calibri"/>
                          <a:cs typeface="Calibri"/>
                        </a:rPr>
                        <a:t>lateral</a:t>
                      </a:r>
                      <a:endParaRPr sz="1100">
                        <a:latin typeface="Calibri"/>
                        <a:cs typeface="Calibri"/>
                      </a:endParaRPr>
                    </a:p>
                  </a:txBody>
                  <a:tcPr marL="0" marR="0" marT="0" marB="0">
                    <a:lnT w="12700">
                      <a:solidFill>
                        <a:srgbClr val="FFFFFF"/>
                      </a:solidFill>
                      <a:prstDash val="solid"/>
                    </a:lnT>
                    <a:lnB w="12700">
                      <a:solidFill>
                        <a:srgbClr val="FFFFFF"/>
                      </a:solidFill>
                      <a:prstDash val="solid"/>
                    </a:lnB>
                    <a:solidFill>
                      <a:srgbClr val="4F81BC"/>
                    </a:solidFill>
                  </a:tcPr>
                </a:tc>
                <a:tc vMerge="1">
                  <a:txBody>
                    <a:bodyPr/>
                    <a:lstStyle/>
                    <a:p>
                      <a:endParaRPr/>
                    </a:p>
                  </a:txBody>
                  <a:tcPr marL="0" marR="0" marT="0" marB="0">
                    <a:lnB w="12700">
                      <a:solidFill>
                        <a:srgbClr val="C4820E"/>
                      </a:solidFill>
                      <a:prstDash val="solid"/>
                    </a:lnB>
                  </a:tcPr>
                </a:tc>
                <a:extLst>
                  <a:ext uri="{0D108BD9-81ED-4DB2-BD59-A6C34878D82A}">
                    <a16:rowId xmlns:a16="http://schemas.microsoft.com/office/drawing/2014/main" val="10006"/>
                  </a:ext>
                </a:extLst>
              </a:tr>
              <a:tr h="166284">
                <a:tc vMerge="1">
                  <a:txBody>
                    <a:bodyPr/>
                    <a:lstStyle/>
                    <a:p>
                      <a:endParaRPr/>
                    </a:p>
                  </a:txBody>
                  <a:tcPr marL="0" marR="0" marT="11430" marB="0">
                    <a:lnB w="12700">
                      <a:solidFill>
                        <a:srgbClr val="C4820E"/>
                      </a:solidFill>
                      <a:prstDash val="solid"/>
                    </a:lnB>
                  </a:tcPr>
                </a:tc>
                <a:tc>
                  <a:txBody>
                    <a:bodyPr/>
                    <a:lstStyle/>
                    <a:p>
                      <a:pPr marL="208279" indent="-172720">
                        <a:lnSpc>
                          <a:spcPts val="880"/>
                        </a:lnSpc>
                        <a:buFont typeface="Arial"/>
                        <a:buChar char="•"/>
                        <a:tabLst>
                          <a:tab pos="208279" algn="l"/>
                          <a:tab pos="208915" algn="l"/>
                        </a:tabLst>
                      </a:pPr>
                      <a:r>
                        <a:rPr sz="1100" b="1" spc="-5" dirty="0">
                          <a:solidFill>
                            <a:srgbClr val="FFFFFF"/>
                          </a:solidFill>
                          <a:latin typeface="Calibri"/>
                          <a:cs typeface="Calibri"/>
                        </a:rPr>
                        <a:t>Drainage</a:t>
                      </a:r>
                      <a:r>
                        <a:rPr sz="1100" b="1" spc="-15" dirty="0">
                          <a:solidFill>
                            <a:srgbClr val="FFFFFF"/>
                          </a:solidFill>
                          <a:latin typeface="Calibri"/>
                          <a:cs typeface="Calibri"/>
                        </a:rPr>
                        <a:t> </a:t>
                      </a:r>
                      <a:r>
                        <a:rPr sz="1100" b="1" spc="-5" dirty="0">
                          <a:solidFill>
                            <a:srgbClr val="FFFFFF"/>
                          </a:solidFill>
                          <a:latin typeface="Calibri"/>
                          <a:cs typeface="Calibri"/>
                        </a:rPr>
                        <a:t>Knickpoint</a:t>
                      </a:r>
                      <a:endParaRPr sz="1100">
                        <a:latin typeface="Calibri"/>
                        <a:cs typeface="Calibri"/>
                      </a:endParaRPr>
                    </a:p>
                  </a:txBody>
                  <a:tcPr marL="0" marR="0" marT="0" marB="0">
                    <a:lnT w="12700">
                      <a:solidFill>
                        <a:srgbClr val="FFFFFF"/>
                      </a:solidFill>
                      <a:prstDash val="solid"/>
                    </a:lnT>
                    <a:lnB w="12700">
                      <a:solidFill>
                        <a:srgbClr val="FFFFFF"/>
                      </a:solidFill>
                      <a:prstDash val="solid"/>
                    </a:lnB>
                    <a:solidFill>
                      <a:srgbClr val="4F81BC"/>
                    </a:solidFill>
                  </a:tcPr>
                </a:tc>
                <a:tc vMerge="1">
                  <a:txBody>
                    <a:bodyPr/>
                    <a:lstStyle/>
                    <a:p>
                      <a:endParaRPr/>
                    </a:p>
                  </a:txBody>
                  <a:tcPr marL="0" marR="0" marT="0" marB="0">
                    <a:lnB w="12700">
                      <a:solidFill>
                        <a:srgbClr val="C4820E"/>
                      </a:solidFill>
                      <a:prstDash val="solid"/>
                    </a:lnB>
                  </a:tcPr>
                </a:tc>
                <a:extLst>
                  <a:ext uri="{0D108BD9-81ED-4DB2-BD59-A6C34878D82A}">
                    <a16:rowId xmlns:a16="http://schemas.microsoft.com/office/drawing/2014/main" val="10007"/>
                  </a:ext>
                </a:extLst>
              </a:tr>
              <a:tr h="166285">
                <a:tc vMerge="1">
                  <a:txBody>
                    <a:bodyPr/>
                    <a:lstStyle/>
                    <a:p>
                      <a:endParaRPr/>
                    </a:p>
                  </a:txBody>
                  <a:tcPr marL="0" marR="0" marT="11430" marB="0">
                    <a:lnB w="12700">
                      <a:solidFill>
                        <a:srgbClr val="C4820E"/>
                      </a:solidFill>
                      <a:prstDash val="solid"/>
                    </a:lnB>
                  </a:tcPr>
                </a:tc>
                <a:tc>
                  <a:txBody>
                    <a:bodyPr/>
                    <a:lstStyle/>
                    <a:p>
                      <a:pPr marL="208279" indent="-172720">
                        <a:lnSpc>
                          <a:spcPts val="880"/>
                        </a:lnSpc>
                        <a:buFont typeface="Arial"/>
                        <a:buChar char="•"/>
                        <a:tabLst>
                          <a:tab pos="208279" algn="l"/>
                          <a:tab pos="208915" algn="l"/>
                        </a:tabLst>
                      </a:pPr>
                      <a:r>
                        <a:rPr sz="1100" b="1" spc="-5" dirty="0">
                          <a:solidFill>
                            <a:srgbClr val="FFFFFF"/>
                          </a:solidFill>
                          <a:latin typeface="Calibri"/>
                          <a:cs typeface="Calibri"/>
                        </a:rPr>
                        <a:t>Faceted</a:t>
                      </a:r>
                      <a:r>
                        <a:rPr sz="1100" b="1" spc="-45" dirty="0">
                          <a:solidFill>
                            <a:srgbClr val="FFFFFF"/>
                          </a:solidFill>
                          <a:latin typeface="Calibri"/>
                          <a:cs typeface="Calibri"/>
                        </a:rPr>
                        <a:t> </a:t>
                      </a:r>
                      <a:r>
                        <a:rPr sz="1100" b="1" dirty="0">
                          <a:solidFill>
                            <a:srgbClr val="FFFFFF"/>
                          </a:solidFill>
                          <a:latin typeface="Calibri"/>
                          <a:cs typeface="Calibri"/>
                        </a:rPr>
                        <a:t>Spur</a:t>
                      </a:r>
                      <a:endParaRPr sz="1100">
                        <a:latin typeface="Calibri"/>
                        <a:cs typeface="Calibri"/>
                      </a:endParaRPr>
                    </a:p>
                  </a:txBody>
                  <a:tcPr marL="0" marR="0" marT="0" marB="0">
                    <a:lnT w="12700">
                      <a:solidFill>
                        <a:srgbClr val="FFFFFF"/>
                      </a:solidFill>
                      <a:prstDash val="solid"/>
                    </a:lnT>
                    <a:lnB w="12700">
                      <a:solidFill>
                        <a:srgbClr val="FFFFFF"/>
                      </a:solidFill>
                      <a:prstDash val="solid"/>
                    </a:lnB>
                    <a:solidFill>
                      <a:srgbClr val="4F81BC"/>
                    </a:solidFill>
                  </a:tcPr>
                </a:tc>
                <a:tc vMerge="1">
                  <a:txBody>
                    <a:bodyPr/>
                    <a:lstStyle/>
                    <a:p>
                      <a:endParaRPr/>
                    </a:p>
                  </a:txBody>
                  <a:tcPr marL="0" marR="0" marT="0" marB="0">
                    <a:lnB w="12700">
                      <a:solidFill>
                        <a:srgbClr val="C4820E"/>
                      </a:solidFill>
                      <a:prstDash val="solid"/>
                    </a:lnB>
                  </a:tcPr>
                </a:tc>
                <a:extLst>
                  <a:ext uri="{0D108BD9-81ED-4DB2-BD59-A6C34878D82A}">
                    <a16:rowId xmlns:a16="http://schemas.microsoft.com/office/drawing/2014/main" val="10008"/>
                  </a:ext>
                </a:extLst>
              </a:tr>
              <a:tr h="166284">
                <a:tc vMerge="1">
                  <a:txBody>
                    <a:bodyPr/>
                    <a:lstStyle/>
                    <a:p>
                      <a:endParaRPr/>
                    </a:p>
                  </a:txBody>
                  <a:tcPr marL="0" marR="0" marT="11430" marB="0">
                    <a:lnB w="12700">
                      <a:solidFill>
                        <a:srgbClr val="C4820E"/>
                      </a:solidFill>
                      <a:prstDash val="solid"/>
                    </a:lnB>
                  </a:tcPr>
                </a:tc>
                <a:tc>
                  <a:txBody>
                    <a:bodyPr/>
                    <a:lstStyle/>
                    <a:p>
                      <a:pPr marL="208279" indent="-172720">
                        <a:lnSpc>
                          <a:spcPts val="880"/>
                        </a:lnSpc>
                        <a:buFont typeface="Arial"/>
                        <a:buChar char="•"/>
                        <a:tabLst>
                          <a:tab pos="208279" algn="l"/>
                          <a:tab pos="208915" algn="l"/>
                        </a:tabLst>
                      </a:pPr>
                      <a:r>
                        <a:rPr sz="1100" b="1" spc="-5" dirty="0">
                          <a:solidFill>
                            <a:srgbClr val="FFFFFF"/>
                          </a:solidFill>
                          <a:latin typeface="Calibri"/>
                          <a:cs typeface="Calibri"/>
                        </a:rPr>
                        <a:t>Linear</a:t>
                      </a:r>
                      <a:r>
                        <a:rPr sz="1100" b="1" spc="-15" dirty="0">
                          <a:solidFill>
                            <a:srgbClr val="FFFFFF"/>
                          </a:solidFill>
                          <a:latin typeface="Calibri"/>
                          <a:cs typeface="Calibri"/>
                        </a:rPr>
                        <a:t> </a:t>
                      </a:r>
                      <a:r>
                        <a:rPr sz="1100" b="1" spc="-5" dirty="0">
                          <a:solidFill>
                            <a:srgbClr val="FFFFFF"/>
                          </a:solidFill>
                          <a:latin typeface="Calibri"/>
                          <a:cs typeface="Calibri"/>
                        </a:rPr>
                        <a:t>Drainage</a:t>
                      </a:r>
                      <a:endParaRPr sz="1100">
                        <a:latin typeface="Calibri"/>
                        <a:cs typeface="Calibri"/>
                      </a:endParaRPr>
                    </a:p>
                  </a:txBody>
                  <a:tcPr marL="0" marR="0" marT="0" marB="0">
                    <a:lnT w="12700">
                      <a:solidFill>
                        <a:srgbClr val="FFFFFF"/>
                      </a:solidFill>
                      <a:prstDash val="solid"/>
                    </a:lnT>
                    <a:lnB w="12700">
                      <a:solidFill>
                        <a:srgbClr val="FFFFFF"/>
                      </a:solidFill>
                      <a:prstDash val="solid"/>
                    </a:lnB>
                    <a:solidFill>
                      <a:srgbClr val="4F81BC"/>
                    </a:solidFill>
                  </a:tcPr>
                </a:tc>
                <a:tc vMerge="1">
                  <a:txBody>
                    <a:bodyPr/>
                    <a:lstStyle/>
                    <a:p>
                      <a:endParaRPr/>
                    </a:p>
                  </a:txBody>
                  <a:tcPr marL="0" marR="0" marT="0" marB="0">
                    <a:lnB w="12700">
                      <a:solidFill>
                        <a:srgbClr val="C4820E"/>
                      </a:solidFill>
                      <a:prstDash val="solid"/>
                    </a:lnB>
                  </a:tcPr>
                </a:tc>
                <a:extLst>
                  <a:ext uri="{0D108BD9-81ED-4DB2-BD59-A6C34878D82A}">
                    <a16:rowId xmlns:a16="http://schemas.microsoft.com/office/drawing/2014/main" val="10009"/>
                  </a:ext>
                </a:extLst>
              </a:tr>
              <a:tr h="166284">
                <a:tc vMerge="1">
                  <a:txBody>
                    <a:bodyPr/>
                    <a:lstStyle/>
                    <a:p>
                      <a:endParaRPr/>
                    </a:p>
                  </a:txBody>
                  <a:tcPr marL="0" marR="0" marT="11430" marB="0">
                    <a:lnB w="12700">
                      <a:solidFill>
                        <a:srgbClr val="C4820E"/>
                      </a:solidFill>
                      <a:prstDash val="solid"/>
                    </a:lnB>
                  </a:tcPr>
                </a:tc>
                <a:tc>
                  <a:txBody>
                    <a:bodyPr/>
                    <a:lstStyle/>
                    <a:p>
                      <a:pPr marL="208279" indent="-172720">
                        <a:lnSpc>
                          <a:spcPts val="880"/>
                        </a:lnSpc>
                        <a:buFont typeface="Arial"/>
                        <a:buChar char="•"/>
                        <a:tabLst>
                          <a:tab pos="208279" algn="l"/>
                          <a:tab pos="208915" algn="l"/>
                        </a:tabLst>
                      </a:pPr>
                      <a:r>
                        <a:rPr sz="1100" b="1" spc="-5" dirty="0">
                          <a:solidFill>
                            <a:srgbClr val="FFFFFF"/>
                          </a:solidFill>
                          <a:latin typeface="Calibri"/>
                          <a:cs typeface="Calibri"/>
                        </a:rPr>
                        <a:t>Linear</a:t>
                      </a:r>
                      <a:r>
                        <a:rPr sz="1100" b="1" spc="-20" dirty="0">
                          <a:solidFill>
                            <a:srgbClr val="FFFFFF"/>
                          </a:solidFill>
                          <a:latin typeface="Calibri"/>
                          <a:cs typeface="Calibri"/>
                        </a:rPr>
                        <a:t> </a:t>
                      </a:r>
                      <a:r>
                        <a:rPr sz="1100" b="1" dirty="0">
                          <a:solidFill>
                            <a:srgbClr val="FFFFFF"/>
                          </a:solidFill>
                          <a:latin typeface="Calibri"/>
                          <a:cs typeface="Calibri"/>
                        </a:rPr>
                        <a:t>Trough</a:t>
                      </a:r>
                      <a:endParaRPr sz="1100">
                        <a:latin typeface="Calibri"/>
                        <a:cs typeface="Calibri"/>
                      </a:endParaRPr>
                    </a:p>
                  </a:txBody>
                  <a:tcPr marL="0" marR="0" marT="0" marB="0">
                    <a:lnT w="12700">
                      <a:solidFill>
                        <a:srgbClr val="FFFFFF"/>
                      </a:solidFill>
                      <a:prstDash val="solid"/>
                    </a:lnT>
                    <a:lnB w="12700">
                      <a:solidFill>
                        <a:srgbClr val="FFFFFF"/>
                      </a:solidFill>
                      <a:prstDash val="solid"/>
                    </a:lnB>
                    <a:solidFill>
                      <a:srgbClr val="4F81BC"/>
                    </a:solidFill>
                  </a:tcPr>
                </a:tc>
                <a:tc vMerge="1">
                  <a:txBody>
                    <a:bodyPr/>
                    <a:lstStyle/>
                    <a:p>
                      <a:endParaRPr/>
                    </a:p>
                  </a:txBody>
                  <a:tcPr marL="0" marR="0" marT="0" marB="0">
                    <a:lnB w="12700">
                      <a:solidFill>
                        <a:srgbClr val="C4820E"/>
                      </a:solidFill>
                      <a:prstDash val="solid"/>
                    </a:lnB>
                  </a:tcPr>
                </a:tc>
                <a:extLst>
                  <a:ext uri="{0D108BD9-81ED-4DB2-BD59-A6C34878D82A}">
                    <a16:rowId xmlns:a16="http://schemas.microsoft.com/office/drawing/2014/main" val="10010"/>
                  </a:ext>
                </a:extLst>
              </a:tr>
              <a:tr h="166284">
                <a:tc vMerge="1">
                  <a:txBody>
                    <a:bodyPr/>
                    <a:lstStyle/>
                    <a:p>
                      <a:endParaRPr/>
                    </a:p>
                  </a:txBody>
                  <a:tcPr marL="0" marR="0" marT="11430" marB="0">
                    <a:lnB w="12700">
                      <a:solidFill>
                        <a:srgbClr val="C4820E"/>
                      </a:solidFill>
                      <a:prstDash val="solid"/>
                    </a:lnB>
                  </a:tcPr>
                </a:tc>
                <a:tc>
                  <a:txBody>
                    <a:bodyPr/>
                    <a:lstStyle/>
                    <a:p>
                      <a:pPr marL="208279" indent="-172720">
                        <a:lnSpc>
                          <a:spcPts val="880"/>
                        </a:lnSpc>
                        <a:buFont typeface="Arial"/>
                        <a:buChar char="•"/>
                        <a:tabLst>
                          <a:tab pos="208279" algn="l"/>
                          <a:tab pos="208915" algn="l"/>
                        </a:tabLst>
                      </a:pPr>
                      <a:r>
                        <a:rPr sz="1100" b="1" spc="-5" dirty="0">
                          <a:solidFill>
                            <a:srgbClr val="FFFFFF"/>
                          </a:solidFill>
                          <a:latin typeface="Calibri"/>
                          <a:cs typeface="Calibri"/>
                        </a:rPr>
                        <a:t>Notch</a:t>
                      </a:r>
                      <a:endParaRPr sz="1100">
                        <a:latin typeface="Calibri"/>
                        <a:cs typeface="Calibri"/>
                      </a:endParaRPr>
                    </a:p>
                  </a:txBody>
                  <a:tcPr marL="0" marR="0" marT="0" marB="0">
                    <a:lnT w="12700">
                      <a:solidFill>
                        <a:srgbClr val="FFFFFF"/>
                      </a:solidFill>
                      <a:prstDash val="solid"/>
                    </a:lnT>
                    <a:lnB w="12700">
                      <a:solidFill>
                        <a:srgbClr val="FFFFFF"/>
                      </a:solidFill>
                      <a:prstDash val="solid"/>
                    </a:lnB>
                    <a:solidFill>
                      <a:srgbClr val="4F81BC"/>
                    </a:solidFill>
                  </a:tcPr>
                </a:tc>
                <a:tc vMerge="1">
                  <a:txBody>
                    <a:bodyPr/>
                    <a:lstStyle/>
                    <a:p>
                      <a:endParaRPr/>
                    </a:p>
                  </a:txBody>
                  <a:tcPr marL="0" marR="0" marT="0" marB="0">
                    <a:lnB w="12700">
                      <a:solidFill>
                        <a:srgbClr val="C4820E"/>
                      </a:solidFill>
                      <a:prstDash val="solid"/>
                    </a:lnB>
                  </a:tcPr>
                </a:tc>
                <a:extLst>
                  <a:ext uri="{0D108BD9-81ED-4DB2-BD59-A6C34878D82A}">
                    <a16:rowId xmlns:a16="http://schemas.microsoft.com/office/drawing/2014/main" val="10011"/>
                  </a:ext>
                </a:extLst>
              </a:tr>
              <a:tr h="166285">
                <a:tc vMerge="1">
                  <a:txBody>
                    <a:bodyPr/>
                    <a:lstStyle/>
                    <a:p>
                      <a:endParaRPr/>
                    </a:p>
                  </a:txBody>
                  <a:tcPr marL="0" marR="0" marT="11430" marB="0">
                    <a:lnB w="12700">
                      <a:solidFill>
                        <a:srgbClr val="C4820E"/>
                      </a:solidFill>
                      <a:prstDash val="solid"/>
                    </a:lnB>
                  </a:tcPr>
                </a:tc>
                <a:tc>
                  <a:txBody>
                    <a:bodyPr/>
                    <a:lstStyle/>
                    <a:p>
                      <a:pPr marL="208279" indent="-172720">
                        <a:lnSpc>
                          <a:spcPts val="880"/>
                        </a:lnSpc>
                        <a:buFont typeface="Arial"/>
                        <a:buChar char="•"/>
                        <a:tabLst>
                          <a:tab pos="208279" algn="l"/>
                          <a:tab pos="208915" algn="l"/>
                        </a:tabLst>
                      </a:pPr>
                      <a:r>
                        <a:rPr sz="1100" b="1" spc="-5" dirty="0">
                          <a:solidFill>
                            <a:srgbClr val="FFFFFF"/>
                          </a:solidFill>
                          <a:latin typeface="Calibri"/>
                          <a:cs typeface="Calibri"/>
                        </a:rPr>
                        <a:t>Offset Cultural</a:t>
                      </a:r>
                      <a:r>
                        <a:rPr sz="1100" b="1" spc="-25" dirty="0">
                          <a:solidFill>
                            <a:srgbClr val="FFFFFF"/>
                          </a:solidFill>
                          <a:latin typeface="Calibri"/>
                          <a:cs typeface="Calibri"/>
                        </a:rPr>
                        <a:t> </a:t>
                      </a:r>
                      <a:r>
                        <a:rPr sz="1100" b="1" dirty="0">
                          <a:solidFill>
                            <a:srgbClr val="FFFFFF"/>
                          </a:solidFill>
                          <a:latin typeface="Calibri"/>
                          <a:cs typeface="Calibri"/>
                        </a:rPr>
                        <a:t>Feature</a:t>
                      </a:r>
                      <a:endParaRPr sz="1100">
                        <a:latin typeface="Calibri"/>
                        <a:cs typeface="Calibri"/>
                      </a:endParaRPr>
                    </a:p>
                  </a:txBody>
                  <a:tcPr marL="0" marR="0" marT="0" marB="0">
                    <a:lnT w="12700">
                      <a:solidFill>
                        <a:srgbClr val="FFFFFF"/>
                      </a:solidFill>
                      <a:prstDash val="solid"/>
                    </a:lnT>
                    <a:lnB w="12700">
                      <a:solidFill>
                        <a:srgbClr val="FFFFFF"/>
                      </a:solidFill>
                      <a:prstDash val="solid"/>
                    </a:lnB>
                    <a:solidFill>
                      <a:srgbClr val="4F81BC"/>
                    </a:solidFill>
                  </a:tcPr>
                </a:tc>
                <a:tc vMerge="1">
                  <a:txBody>
                    <a:bodyPr/>
                    <a:lstStyle/>
                    <a:p>
                      <a:endParaRPr/>
                    </a:p>
                  </a:txBody>
                  <a:tcPr marL="0" marR="0" marT="0" marB="0">
                    <a:lnB w="12700">
                      <a:solidFill>
                        <a:srgbClr val="C4820E"/>
                      </a:solidFill>
                      <a:prstDash val="solid"/>
                    </a:lnB>
                  </a:tcPr>
                </a:tc>
                <a:extLst>
                  <a:ext uri="{0D108BD9-81ED-4DB2-BD59-A6C34878D82A}">
                    <a16:rowId xmlns:a16="http://schemas.microsoft.com/office/drawing/2014/main" val="10012"/>
                  </a:ext>
                </a:extLst>
              </a:tr>
              <a:tr h="166284">
                <a:tc vMerge="1">
                  <a:txBody>
                    <a:bodyPr/>
                    <a:lstStyle/>
                    <a:p>
                      <a:endParaRPr/>
                    </a:p>
                  </a:txBody>
                  <a:tcPr marL="0" marR="0" marT="11430" marB="0">
                    <a:lnB w="12700">
                      <a:solidFill>
                        <a:srgbClr val="C4820E"/>
                      </a:solidFill>
                      <a:prstDash val="solid"/>
                    </a:lnB>
                  </a:tcPr>
                </a:tc>
                <a:tc>
                  <a:txBody>
                    <a:bodyPr/>
                    <a:lstStyle/>
                    <a:p>
                      <a:pPr marL="208279" indent="-172720">
                        <a:lnSpc>
                          <a:spcPts val="880"/>
                        </a:lnSpc>
                        <a:buFont typeface="Arial"/>
                        <a:buChar char="•"/>
                        <a:tabLst>
                          <a:tab pos="208279" algn="l"/>
                          <a:tab pos="208915" algn="l"/>
                        </a:tabLst>
                      </a:pPr>
                      <a:r>
                        <a:rPr sz="1100" b="1" dirty="0">
                          <a:solidFill>
                            <a:srgbClr val="FFFFFF"/>
                          </a:solidFill>
                          <a:latin typeface="Calibri"/>
                          <a:cs typeface="Calibri"/>
                        </a:rPr>
                        <a:t>Ponded</a:t>
                      </a:r>
                      <a:r>
                        <a:rPr sz="1100" b="1" spc="-55" dirty="0">
                          <a:solidFill>
                            <a:srgbClr val="FFFFFF"/>
                          </a:solidFill>
                          <a:latin typeface="Calibri"/>
                          <a:cs typeface="Calibri"/>
                        </a:rPr>
                        <a:t> </a:t>
                      </a:r>
                      <a:r>
                        <a:rPr sz="1100" b="1" spc="-5" dirty="0">
                          <a:solidFill>
                            <a:srgbClr val="FFFFFF"/>
                          </a:solidFill>
                          <a:latin typeface="Calibri"/>
                          <a:cs typeface="Calibri"/>
                        </a:rPr>
                        <a:t>Alluvium</a:t>
                      </a:r>
                      <a:endParaRPr sz="1100">
                        <a:latin typeface="Calibri"/>
                        <a:cs typeface="Calibri"/>
                      </a:endParaRPr>
                    </a:p>
                  </a:txBody>
                  <a:tcPr marL="0" marR="0" marT="0" marB="0">
                    <a:lnT w="12700">
                      <a:solidFill>
                        <a:srgbClr val="FFFFFF"/>
                      </a:solidFill>
                      <a:prstDash val="solid"/>
                    </a:lnT>
                    <a:lnB w="12700">
                      <a:solidFill>
                        <a:srgbClr val="FFFFFF"/>
                      </a:solidFill>
                      <a:prstDash val="solid"/>
                    </a:lnB>
                    <a:solidFill>
                      <a:srgbClr val="4F81BC"/>
                    </a:solidFill>
                  </a:tcPr>
                </a:tc>
                <a:tc vMerge="1">
                  <a:txBody>
                    <a:bodyPr/>
                    <a:lstStyle/>
                    <a:p>
                      <a:endParaRPr/>
                    </a:p>
                  </a:txBody>
                  <a:tcPr marL="0" marR="0" marT="0" marB="0">
                    <a:lnB w="12700">
                      <a:solidFill>
                        <a:srgbClr val="C4820E"/>
                      </a:solidFill>
                      <a:prstDash val="solid"/>
                    </a:lnB>
                  </a:tcPr>
                </a:tc>
                <a:extLst>
                  <a:ext uri="{0D108BD9-81ED-4DB2-BD59-A6C34878D82A}">
                    <a16:rowId xmlns:a16="http://schemas.microsoft.com/office/drawing/2014/main" val="10013"/>
                  </a:ext>
                </a:extLst>
              </a:tr>
              <a:tr h="166284">
                <a:tc vMerge="1">
                  <a:txBody>
                    <a:bodyPr/>
                    <a:lstStyle/>
                    <a:p>
                      <a:endParaRPr/>
                    </a:p>
                  </a:txBody>
                  <a:tcPr marL="0" marR="0" marT="11430" marB="0">
                    <a:lnB w="12700">
                      <a:solidFill>
                        <a:srgbClr val="C4820E"/>
                      </a:solidFill>
                      <a:prstDash val="solid"/>
                    </a:lnB>
                  </a:tcPr>
                </a:tc>
                <a:tc>
                  <a:txBody>
                    <a:bodyPr/>
                    <a:lstStyle/>
                    <a:p>
                      <a:pPr marL="208279" indent="-172720">
                        <a:lnSpc>
                          <a:spcPts val="880"/>
                        </a:lnSpc>
                        <a:buFont typeface="Arial"/>
                        <a:buChar char="•"/>
                        <a:tabLst>
                          <a:tab pos="208279" algn="l"/>
                          <a:tab pos="208915" algn="l"/>
                        </a:tabLst>
                      </a:pPr>
                      <a:r>
                        <a:rPr sz="1100" b="1" dirty="0">
                          <a:solidFill>
                            <a:srgbClr val="FFFFFF"/>
                          </a:solidFill>
                          <a:latin typeface="Calibri"/>
                          <a:cs typeface="Calibri"/>
                        </a:rPr>
                        <a:t>Pressure</a:t>
                      </a:r>
                      <a:r>
                        <a:rPr sz="1100" b="1" spc="-40" dirty="0">
                          <a:solidFill>
                            <a:srgbClr val="FFFFFF"/>
                          </a:solidFill>
                          <a:latin typeface="Calibri"/>
                          <a:cs typeface="Calibri"/>
                        </a:rPr>
                        <a:t> </a:t>
                      </a:r>
                      <a:r>
                        <a:rPr sz="1100" b="1" spc="-5" dirty="0">
                          <a:solidFill>
                            <a:srgbClr val="FFFFFF"/>
                          </a:solidFill>
                          <a:latin typeface="Calibri"/>
                          <a:cs typeface="Calibri"/>
                        </a:rPr>
                        <a:t>Ridge</a:t>
                      </a:r>
                      <a:endParaRPr sz="1100">
                        <a:latin typeface="Calibri"/>
                        <a:cs typeface="Calibri"/>
                      </a:endParaRPr>
                    </a:p>
                  </a:txBody>
                  <a:tcPr marL="0" marR="0" marT="0" marB="0">
                    <a:lnT w="12700">
                      <a:solidFill>
                        <a:srgbClr val="FFFFFF"/>
                      </a:solidFill>
                      <a:prstDash val="solid"/>
                    </a:lnT>
                    <a:lnB w="12700">
                      <a:solidFill>
                        <a:srgbClr val="FFFFFF"/>
                      </a:solidFill>
                      <a:prstDash val="solid"/>
                    </a:lnB>
                    <a:solidFill>
                      <a:srgbClr val="4F81BC"/>
                    </a:solidFill>
                  </a:tcPr>
                </a:tc>
                <a:tc vMerge="1">
                  <a:txBody>
                    <a:bodyPr/>
                    <a:lstStyle/>
                    <a:p>
                      <a:endParaRPr/>
                    </a:p>
                  </a:txBody>
                  <a:tcPr marL="0" marR="0" marT="0" marB="0">
                    <a:lnB w="12700">
                      <a:solidFill>
                        <a:srgbClr val="C4820E"/>
                      </a:solidFill>
                      <a:prstDash val="solid"/>
                    </a:lnB>
                  </a:tcPr>
                </a:tc>
                <a:extLst>
                  <a:ext uri="{0D108BD9-81ED-4DB2-BD59-A6C34878D82A}">
                    <a16:rowId xmlns:a16="http://schemas.microsoft.com/office/drawing/2014/main" val="10014"/>
                  </a:ext>
                </a:extLst>
              </a:tr>
              <a:tr h="166284">
                <a:tc vMerge="1">
                  <a:txBody>
                    <a:bodyPr/>
                    <a:lstStyle/>
                    <a:p>
                      <a:endParaRPr/>
                    </a:p>
                  </a:txBody>
                  <a:tcPr marL="0" marR="0" marT="11430" marB="0">
                    <a:lnB w="12700">
                      <a:solidFill>
                        <a:srgbClr val="C4820E"/>
                      </a:solidFill>
                      <a:prstDash val="solid"/>
                    </a:lnB>
                  </a:tcPr>
                </a:tc>
                <a:tc>
                  <a:txBody>
                    <a:bodyPr/>
                    <a:lstStyle/>
                    <a:p>
                      <a:pPr marL="208279" indent="-172720">
                        <a:lnSpc>
                          <a:spcPts val="880"/>
                        </a:lnSpc>
                        <a:buFont typeface="Arial"/>
                        <a:buChar char="•"/>
                        <a:tabLst>
                          <a:tab pos="208279" algn="l"/>
                          <a:tab pos="208915" algn="l"/>
                        </a:tabLst>
                      </a:pPr>
                      <a:r>
                        <a:rPr sz="1100" b="1" spc="-5" dirty="0">
                          <a:solidFill>
                            <a:srgbClr val="FFFFFF"/>
                          </a:solidFill>
                          <a:latin typeface="Calibri"/>
                          <a:cs typeface="Calibri"/>
                        </a:rPr>
                        <a:t>Offset </a:t>
                      </a:r>
                      <a:r>
                        <a:rPr sz="1100" b="1" dirty="0">
                          <a:solidFill>
                            <a:srgbClr val="FFFFFF"/>
                          </a:solidFill>
                          <a:latin typeface="Calibri"/>
                          <a:cs typeface="Calibri"/>
                        </a:rPr>
                        <a:t>Ridge, </a:t>
                      </a:r>
                      <a:r>
                        <a:rPr sz="1100" b="1" spc="-5" dirty="0">
                          <a:solidFill>
                            <a:srgbClr val="FFFFFF"/>
                          </a:solidFill>
                          <a:latin typeface="Calibri"/>
                          <a:cs typeface="Calibri"/>
                        </a:rPr>
                        <a:t>left</a:t>
                      </a:r>
                      <a:r>
                        <a:rPr sz="1100" b="1" spc="-70" dirty="0">
                          <a:solidFill>
                            <a:srgbClr val="FFFFFF"/>
                          </a:solidFill>
                          <a:latin typeface="Calibri"/>
                          <a:cs typeface="Calibri"/>
                        </a:rPr>
                        <a:t> </a:t>
                      </a:r>
                      <a:r>
                        <a:rPr sz="1100" b="1" spc="-5" dirty="0">
                          <a:solidFill>
                            <a:srgbClr val="FFFFFF"/>
                          </a:solidFill>
                          <a:latin typeface="Calibri"/>
                          <a:cs typeface="Calibri"/>
                        </a:rPr>
                        <a:t>lateral</a:t>
                      </a:r>
                      <a:endParaRPr sz="1100">
                        <a:latin typeface="Calibri"/>
                        <a:cs typeface="Calibri"/>
                      </a:endParaRPr>
                    </a:p>
                  </a:txBody>
                  <a:tcPr marL="0" marR="0" marT="0" marB="0">
                    <a:lnT w="12700">
                      <a:solidFill>
                        <a:srgbClr val="FFFFFF"/>
                      </a:solidFill>
                      <a:prstDash val="solid"/>
                    </a:lnT>
                    <a:lnB w="12700">
                      <a:solidFill>
                        <a:srgbClr val="FFFFFF"/>
                      </a:solidFill>
                      <a:prstDash val="solid"/>
                    </a:lnB>
                    <a:solidFill>
                      <a:srgbClr val="4F81BC"/>
                    </a:solidFill>
                  </a:tcPr>
                </a:tc>
                <a:tc vMerge="1">
                  <a:txBody>
                    <a:bodyPr/>
                    <a:lstStyle/>
                    <a:p>
                      <a:endParaRPr/>
                    </a:p>
                  </a:txBody>
                  <a:tcPr marL="0" marR="0" marT="0" marB="0">
                    <a:lnB w="12700">
                      <a:solidFill>
                        <a:srgbClr val="C4820E"/>
                      </a:solidFill>
                      <a:prstDash val="solid"/>
                    </a:lnB>
                  </a:tcPr>
                </a:tc>
                <a:extLst>
                  <a:ext uri="{0D108BD9-81ED-4DB2-BD59-A6C34878D82A}">
                    <a16:rowId xmlns:a16="http://schemas.microsoft.com/office/drawing/2014/main" val="10015"/>
                  </a:ext>
                </a:extLst>
              </a:tr>
              <a:tr h="166285">
                <a:tc vMerge="1">
                  <a:txBody>
                    <a:bodyPr/>
                    <a:lstStyle/>
                    <a:p>
                      <a:endParaRPr/>
                    </a:p>
                  </a:txBody>
                  <a:tcPr marL="0" marR="0" marT="11430" marB="0">
                    <a:lnB w="12700">
                      <a:solidFill>
                        <a:srgbClr val="C4820E"/>
                      </a:solidFill>
                      <a:prstDash val="solid"/>
                    </a:lnB>
                  </a:tcPr>
                </a:tc>
                <a:tc>
                  <a:txBody>
                    <a:bodyPr/>
                    <a:lstStyle/>
                    <a:p>
                      <a:pPr marL="208279" indent="-172720">
                        <a:lnSpc>
                          <a:spcPts val="880"/>
                        </a:lnSpc>
                        <a:buFont typeface="Arial"/>
                        <a:buChar char="•"/>
                        <a:tabLst>
                          <a:tab pos="208279" algn="l"/>
                          <a:tab pos="208915" algn="l"/>
                        </a:tabLst>
                      </a:pPr>
                      <a:r>
                        <a:rPr sz="1100" b="1" spc="-5" dirty="0">
                          <a:solidFill>
                            <a:srgbClr val="FFFFFF"/>
                          </a:solidFill>
                          <a:latin typeface="Calibri"/>
                          <a:cs typeface="Calibri"/>
                        </a:rPr>
                        <a:t>Offset </a:t>
                      </a:r>
                      <a:r>
                        <a:rPr sz="1100" b="1" dirty="0">
                          <a:solidFill>
                            <a:srgbClr val="FFFFFF"/>
                          </a:solidFill>
                          <a:latin typeface="Calibri"/>
                          <a:cs typeface="Calibri"/>
                        </a:rPr>
                        <a:t>Ridge, </a:t>
                      </a:r>
                      <a:r>
                        <a:rPr sz="1100" b="1" spc="-5" dirty="0">
                          <a:solidFill>
                            <a:srgbClr val="FFFFFF"/>
                          </a:solidFill>
                          <a:latin typeface="Calibri"/>
                          <a:cs typeface="Calibri"/>
                        </a:rPr>
                        <a:t>right</a:t>
                      </a:r>
                      <a:r>
                        <a:rPr sz="1100" b="1" spc="-70" dirty="0">
                          <a:solidFill>
                            <a:srgbClr val="FFFFFF"/>
                          </a:solidFill>
                          <a:latin typeface="Calibri"/>
                          <a:cs typeface="Calibri"/>
                        </a:rPr>
                        <a:t> </a:t>
                      </a:r>
                      <a:r>
                        <a:rPr sz="1100" b="1" spc="-5" dirty="0">
                          <a:solidFill>
                            <a:srgbClr val="FFFFFF"/>
                          </a:solidFill>
                          <a:latin typeface="Calibri"/>
                          <a:cs typeface="Calibri"/>
                        </a:rPr>
                        <a:t>lateral</a:t>
                      </a:r>
                      <a:endParaRPr sz="1100">
                        <a:latin typeface="Calibri"/>
                        <a:cs typeface="Calibri"/>
                      </a:endParaRPr>
                    </a:p>
                  </a:txBody>
                  <a:tcPr marL="0" marR="0" marT="0" marB="0">
                    <a:lnT w="12700">
                      <a:solidFill>
                        <a:srgbClr val="FFFFFF"/>
                      </a:solidFill>
                      <a:prstDash val="solid"/>
                    </a:lnT>
                    <a:lnB w="12700">
                      <a:solidFill>
                        <a:srgbClr val="FFFFFF"/>
                      </a:solidFill>
                      <a:prstDash val="solid"/>
                    </a:lnB>
                    <a:solidFill>
                      <a:srgbClr val="4F81BC"/>
                    </a:solidFill>
                  </a:tcPr>
                </a:tc>
                <a:tc vMerge="1">
                  <a:txBody>
                    <a:bodyPr/>
                    <a:lstStyle/>
                    <a:p>
                      <a:endParaRPr/>
                    </a:p>
                  </a:txBody>
                  <a:tcPr marL="0" marR="0" marT="0" marB="0">
                    <a:lnB w="12700">
                      <a:solidFill>
                        <a:srgbClr val="C4820E"/>
                      </a:solidFill>
                      <a:prstDash val="solid"/>
                    </a:lnB>
                  </a:tcPr>
                </a:tc>
                <a:extLst>
                  <a:ext uri="{0D108BD9-81ED-4DB2-BD59-A6C34878D82A}">
                    <a16:rowId xmlns:a16="http://schemas.microsoft.com/office/drawing/2014/main" val="10016"/>
                  </a:ext>
                </a:extLst>
              </a:tr>
              <a:tr h="166284">
                <a:tc vMerge="1">
                  <a:txBody>
                    <a:bodyPr/>
                    <a:lstStyle/>
                    <a:p>
                      <a:endParaRPr/>
                    </a:p>
                  </a:txBody>
                  <a:tcPr marL="0" marR="0" marT="11430" marB="0">
                    <a:lnB w="12700">
                      <a:solidFill>
                        <a:srgbClr val="C4820E"/>
                      </a:solidFill>
                      <a:prstDash val="solid"/>
                    </a:lnB>
                  </a:tcPr>
                </a:tc>
                <a:tc>
                  <a:txBody>
                    <a:bodyPr/>
                    <a:lstStyle/>
                    <a:p>
                      <a:pPr marL="208279" indent="-172720">
                        <a:lnSpc>
                          <a:spcPts val="880"/>
                        </a:lnSpc>
                        <a:buFont typeface="Arial"/>
                        <a:buChar char="•"/>
                        <a:tabLst>
                          <a:tab pos="208279" algn="l"/>
                          <a:tab pos="208915" algn="l"/>
                        </a:tabLst>
                      </a:pPr>
                      <a:r>
                        <a:rPr sz="1100" b="1" spc="-5" dirty="0">
                          <a:solidFill>
                            <a:srgbClr val="FFFFFF"/>
                          </a:solidFill>
                          <a:latin typeface="Calibri"/>
                          <a:cs typeface="Calibri"/>
                        </a:rPr>
                        <a:t>Saddle</a:t>
                      </a:r>
                      <a:endParaRPr sz="1100">
                        <a:latin typeface="Calibri"/>
                        <a:cs typeface="Calibri"/>
                      </a:endParaRPr>
                    </a:p>
                  </a:txBody>
                  <a:tcPr marL="0" marR="0" marT="0" marB="0">
                    <a:lnT w="12700">
                      <a:solidFill>
                        <a:srgbClr val="FFFFFF"/>
                      </a:solidFill>
                      <a:prstDash val="solid"/>
                    </a:lnT>
                    <a:lnB w="12700">
                      <a:solidFill>
                        <a:srgbClr val="FFFFFF"/>
                      </a:solidFill>
                      <a:prstDash val="solid"/>
                    </a:lnB>
                    <a:solidFill>
                      <a:srgbClr val="4F81BC"/>
                    </a:solidFill>
                  </a:tcPr>
                </a:tc>
                <a:tc vMerge="1">
                  <a:txBody>
                    <a:bodyPr/>
                    <a:lstStyle/>
                    <a:p>
                      <a:endParaRPr/>
                    </a:p>
                  </a:txBody>
                  <a:tcPr marL="0" marR="0" marT="0" marB="0">
                    <a:lnB w="12700">
                      <a:solidFill>
                        <a:srgbClr val="C4820E"/>
                      </a:solidFill>
                      <a:prstDash val="solid"/>
                    </a:lnB>
                  </a:tcPr>
                </a:tc>
                <a:extLst>
                  <a:ext uri="{0D108BD9-81ED-4DB2-BD59-A6C34878D82A}">
                    <a16:rowId xmlns:a16="http://schemas.microsoft.com/office/drawing/2014/main" val="10017"/>
                  </a:ext>
                </a:extLst>
              </a:tr>
              <a:tr h="166284">
                <a:tc vMerge="1">
                  <a:txBody>
                    <a:bodyPr/>
                    <a:lstStyle/>
                    <a:p>
                      <a:endParaRPr/>
                    </a:p>
                  </a:txBody>
                  <a:tcPr marL="0" marR="0" marT="11430" marB="0">
                    <a:lnB w="12700">
                      <a:solidFill>
                        <a:srgbClr val="C4820E"/>
                      </a:solidFill>
                      <a:prstDash val="solid"/>
                    </a:lnB>
                  </a:tcPr>
                </a:tc>
                <a:tc>
                  <a:txBody>
                    <a:bodyPr/>
                    <a:lstStyle/>
                    <a:p>
                      <a:pPr marL="208279" indent="-172720">
                        <a:lnSpc>
                          <a:spcPts val="880"/>
                        </a:lnSpc>
                        <a:buFont typeface="Arial"/>
                        <a:buChar char="•"/>
                        <a:tabLst>
                          <a:tab pos="208279" algn="l"/>
                          <a:tab pos="208915" algn="l"/>
                        </a:tabLst>
                      </a:pPr>
                      <a:r>
                        <a:rPr sz="1100" b="1" spc="-5" dirty="0">
                          <a:solidFill>
                            <a:srgbClr val="FFFFFF"/>
                          </a:solidFill>
                          <a:latin typeface="Calibri"/>
                          <a:cs typeface="Calibri"/>
                        </a:rPr>
                        <a:t>Scarp</a:t>
                      </a:r>
                      <a:endParaRPr sz="1100">
                        <a:latin typeface="Calibri"/>
                        <a:cs typeface="Calibri"/>
                      </a:endParaRPr>
                    </a:p>
                  </a:txBody>
                  <a:tcPr marL="0" marR="0" marT="0" marB="0">
                    <a:lnT w="12700">
                      <a:solidFill>
                        <a:srgbClr val="FFFFFF"/>
                      </a:solidFill>
                      <a:prstDash val="solid"/>
                    </a:lnT>
                    <a:lnB w="12700">
                      <a:solidFill>
                        <a:srgbClr val="FFFFFF"/>
                      </a:solidFill>
                      <a:prstDash val="solid"/>
                    </a:lnB>
                    <a:solidFill>
                      <a:srgbClr val="4F81BC"/>
                    </a:solidFill>
                  </a:tcPr>
                </a:tc>
                <a:tc vMerge="1">
                  <a:txBody>
                    <a:bodyPr/>
                    <a:lstStyle/>
                    <a:p>
                      <a:endParaRPr/>
                    </a:p>
                  </a:txBody>
                  <a:tcPr marL="0" marR="0" marT="0" marB="0">
                    <a:lnB w="12700">
                      <a:solidFill>
                        <a:srgbClr val="C4820E"/>
                      </a:solidFill>
                      <a:prstDash val="solid"/>
                    </a:lnB>
                  </a:tcPr>
                </a:tc>
                <a:extLst>
                  <a:ext uri="{0D108BD9-81ED-4DB2-BD59-A6C34878D82A}">
                    <a16:rowId xmlns:a16="http://schemas.microsoft.com/office/drawing/2014/main" val="10018"/>
                  </a:ext>
                </a:extLst>
              </a:tr>
              <a:tr h="166285">
                <a:tc vMerge="1">
                  <a:txBody>
                    <a:bodyPr/>
                    <a:lstStyle/>
                    <a:p>
                      <a:endParaRPr/>
                    </a:p>
                  </a:txBody>
                  <a:tcPr marL="0" marR="0" marT="11430" marB="0">
                    <a:lnB w="12700">
                      <a:solidFill>
                        <a:srgbClr val="C4820E"/>
                      </a:solidFill>
                      <a:prstDash val="solid"/>
                    </a:lnB>
                  </a:tcPr>
                </a:tc>
                <a:tc>
                  <a:txBody>
                    <a:bodyPr/>
                    <a:lstStyle/>
                    <a:p>
                      <a:pPr marL="208279" indent="-172720">
                        <a:lnSpc>
                          <a:spcPts val="880"/>
                        </a:lnSpc>
                        <a:buFont typeface="Arial"/>
                        <a:buChar char="•"/>
                        <a:tabLst>
                          <a:tab pos="208279" algn="l"/>
                          <a:tab pos="208915" algn="l"/>
                        </a:tabLst>
                      </a:pPr>
                      <a:r>
                        <a:rPr sz="1100" b="1" dirty="0">
                          <a:solidFill>
                            <a:srgbClr val="FFFFFF"/>
                          </a:solidFill>
                          <a:latin typeface="Calibri"/>
                          <a:cs typeface="Calibri"/>
                        </a:rPr>
                        <a:t>Shutter</a:t>
                      </a:r>
                      <a:r>
                        <a:rPr sz="1100" b="1" spc="-40" dirty="0">
                          <a:solidFill>
                            <a:srgbClr val="FFFFFF"/>
                          </a:solidFill>
                          <a:latin typeface="Calibri"/>
                          <a:cs typeface="Calibri"/>
                        </a:rPr>
                        <a:t> </a:t>
                      </a:r>
                      <a:r>
                        <a:rPr sz="1100" b="1" spc="-5" dirty="0">
                          <a:solidFill>
                            <a:srgbClr val="FFFFFF"/>
                          </a:solidFill>
                          <a:latin typeface="Calibri"/>
                          <a:cs typeface="Calibri"/>
                        </a:rPr>
                        <a:t>Ridge</a:t>
                      </a:r>
                      <a:endParaRPr sz="1100">
                        <a:latin typeface="Calibri"/>
                        <a:cs typeface="Calibri"/>
                      </a:endParaRPr>
                    </a:p>
                  </a:txBody>
                  <a:tcPr marL="0" marR="0" marT="0" marB="0">
                    <a:lnT w="12700">
                      <a:solidFill>
                        <a:srgbClr val="FFFFFF"/>
                      </a:solidFill>
                      <a:prstDash val="solid"/>
                    </a:lnT>
                    <a:lnB w="12700">
                      <a:solidFill>
                        <a:srgbClr val="FFFFFF"/>
                      </a:solidFill>
                      <a:prstDash val="solid"/>
                    </a:lnB>
                    <a:solidFill>
                      <a:srgbClr val="4F81BC"/>
                    </a:solidFill>
                  </a:tcPr>
                </a:tc>
                <a:tc vMerge="1">
                  <a:txBody>
                    <a:bodyPr/>
                    <a:lstStyle/>
                    <a:p>
                      <a:endParaRPr/>
                    </a:p>
                  </a:txBody>
                  <a:tcPr marL="0" marR="0" marT="0" marB="0">
                    <a:lnB w="12700">
                      <a:solidFill>
                        <a:srgbClr val="C4820E"/>
                      </a:solidFill>
                      <a:prstDash val="solid"/>
                    </a:lnB>
                  </a:tcPr>
                </a:tc>
                <a:extLst>
                  <a:ext uri="{0D108BD9-81ED-4DB2-BD59-A6C34878D82A}">
                    <a16:rowId xmlns:a16="http://schemas.microsoft.com/office/drawing/2014/main" val="10019"/>
                  </a:ext>
                </a:extLst>
              </a:tr>
              <a:tr h="166284">
                <a:tc vMerge="1">
                  <a:txBody>
                    <a:bodyPr/>
                    <a:lstStyle/>
                    <a:p>
                      <a:endParaRPr/>
                    </a:p>
                  </a:txBody>
                  <a:tcPr marL="0" marR="0" marT="11430" marB="0">
                    <a:lnB w="12700">
                      <a:solidFill>
                        <a:srgbClr val="C4820E"/>
                      </a:solidFill>
                      <a:prstDash val="solid"/>
                    </a:lnB>
                  </a:tcPr>
                </a:tc>
                <a:tc>
                  <a:txBody>
                    <a:bodyPr/>
                    <a:lstStyle/>
                    <a:p>
                      <a:pPr marL="208279" indent="-172720">
                        <a:lnSpc>
                          <a:spcPts val="880"/>
                        </a:lnSpc>
                        <a:buFont typeface="Arial"/>
                        <a:buChar char="•"/>
                        <a:tabLst>
                          <a:tab pos="208279" algn="l"/>
                          <a:tab pos="208915" algn="l"/>
                        </a:tabLst>
                      </a:pPr>
                      <a:r>
                        <a:rPr sz="1100" b="1" spc="-5" dirty="0">
                          <a:solidFill>
                            <a:srgbClr val="FFFFFF"/>
                          </a:solidFill>
                          <a:latin typeface="Calibri"/>
                          <a:cs typeface="Calibri"/>
                        </a:rPr>
                        <a:t>Side-Hill</a:t>
                      </a:r>
                      <a:r>
                        <a:rPr sz="1100" b="1" spc="-15" dirty="0">
                          <a:solidFill>
                            <a:srgbClr val="FFFFFF"/>
                          </a:solidFill>
                          <a:latin typeface="Calibri"/>
                          <a:cs typeface="Calibri"/>
                        </a:rPr>
                        <a:t> </a:t>
                      </a:r>
                      <a:r>
                        <a:rPr sz="1100" b="1" dirty="0">
                          <a:solidFill>
                            <a:srgbClr val="FFFFFF"/>
                          </a:solidFill>
                          <a:latin typeface="Calibri"/>
                          <a:cs typeface="Calibri"/>
                        </a:rPr>
                        <a:t>Bench</a:t>
                      </a:r>
                      <a:endParaRPr sz="1100">
                        <a:latin typeface="Calibri"/>
                        <a:cs typeface="Calibri"/>
                      </a:endParaRPr>
                    </a:p>
                  </a:txBody>
                  <a:tcPr marL="0" marR="0" marT="0" marB="0">
                    <a:lnT w="12700">
                      <a:solidFill>
                        <a:srgbClr val="FFFFFF"/>
                      </a:solidFill>
                      <a:prstDash val="solid"/>
                    </a:lnT>
                    <a:lnB w="12700">
                      <a:solidFill>
                        <a:srgbClr val="FFFFFF"/>
                      </a:solidFill>
                      <a:prstDash val="solid"/>
                    </a:lnB>
                    <a:solidFill>
                      <a:srgbClr val="4F81BC"/>
                    </a:solidFill>
                  </a:tcPr>
                </a:tc>
                <a:tc vMerge="1">
                  <a:txBody>
                    <a:bodyPr/>
                    <a:lstStyle/>
                    <a:p>
                      <a:endParaRPr/>
                    </a:p>
                  </a:txBody>
                  <a:tcPr marL="0" marR="0" marT="0" marB="0">
                    <a:lnB w="12700">
                      <a:solidFill>
                        <a:srgbClr val="C4820E"/>
                      </a:solidFill>
                      <a:prstDash val="solid"/>
                    </a:lnB>
                  </a:tcPr>
                </a:tc>
                <a:extLst>
                  <a:ext uri="{0D108BD9-81ED-4DB2-BD59-A6C34878D82A}">
                    <a16:rowId xmlns:a16="http://schemas.microsoft.com/office/drawing/2014/main" val="10020"/>
                  </a:ext>
                </a:extLst>
              </a:tr>
              <a:tr h="166284">
                <a:tc vMerge="1">
                  <a:txBody>
                    <a:bodyPr/>
                    <a:lstStyle/>
                    <a:p>
                      <a:endParaRPr/>
                    </a:p>
                  </a:txBody>
                  <a:tcPr marL="0" marR="0" marT="11430" marB="0">
                    <a:lnB w="12700">
                      <a:solidFill>
                        <a:srgbClr val="C4820E"/>
                      </a:solidFill>
                      <a:prstDash val="solid"/>
                    </a:lnB>
                  </a:tcPr>
                </a:tc>
                <a:tc>
                  <a:txBody>
                    <a:bodyPr/>
                    <a:lstStyle/>
                    <a:p>
                      <a:pPr marL="208279" indent="-172720">
                        <a:lnSpc>
                          <a:spcPts val="880"/>
                        </a:lnSpc>
                        <a:buFont typeface="Arial"/>
                        <a:buChar char="•"/>
                        <a:tabLst>
                          <a:tab pos="208279" algn="l"/>
                          <a:tab pos="208915" algn="l"/>
                        </a:tabLst>
                      </a:pPr>
                      <a:r>
                        <a:rPr sz="1100" b="1" dirty="0">
                          <a:solidFill>
                            <a:srgbClr val="FFFFFF"/>
                          </a:solidFill>
                          <a:latin typeface="Calibri"/>
                          <a:cs typeface="Calibri"/>
                        </a:rPr>
                        <a:t>Spring</a:t>
                      </a:r>
                      <a:endParaRPr sz="1100">
                        <a:latin typeface="Calibri"/>
                        <a:cs typeface="Calibri"/>
                      </a:endParaRPr>
                    </a:p>
                  </a:txBody>
                  <a:tcPr marL="0" marR="0" marT="0" marB="0">
                    <a:lnT w="12700">
                      <a:solidFill>
                        <a:srgbClr val="FFFFFF"/>
                      </a:solidFill>
                      <a:prstDash val="solid"/>
                    </a:lnT>
                    <a:lnB w="12700">
                      <a:solidFill>
                        <a:srgbClr val="FFFFFF"/>
                      </a:solidFill>
                      <a:prstDash val="solid"/>
                    </a:lnB>
                    <a:solidFill>
                      <a:srgbClr val="4F81BC"/>
                    </a:solidFill>
                  </a:tcPr>
                </a:tc>
                <a:tc vMerge="1">
                  <a:txBody>
                    <a:bodyPr/>
                    <a:lstStyle/>
                    <a:p>
                      <a:endParaRPr/>
                    </a:p>
                  </a:txBody>
                  <a:tcPr marL="0" marR="0" marT="0" marB="0">
                    <a:lnB w="12700">
                      <a:solidFill>
                        <a:srgbClr val="C4820E"/>
                      </a:solidFill>
                      <a:prstDash val="solid"/>
                    </a:lnB>
                  </a:tcPr>
                </a:tc>
                <a:extLst>
                  <a:ext uri="{0D108BD9-81ED-4DB2-BD59-A6C34878D82A}">
                    <a16:rowId xmlns:a16="http://schemas.microsoft.com/office/drawing/2014/main" val="10021"/>
                  </a:ext>
                </a:extLst>
              </a:tr>
              <a:tr h="166285">
                <a:tc vMerge="1">
                  <a:txBody>
                    <a:bodyPr/>
                    <a:lstStyle/>
                    <a:p>
                      <a:endParaRPr/>
                    </a:p>
                  </a:txBody>
                  <a:tcPr marL="0" marR="0" marT="11430" marB="0">
                    <a:lnB w="12700">
                      <a:solidFill>
                        <a:srgbClr val="C4820E"/>
                      </a:solidFill>
                      <a:prstDash val="solid"/>
                    </a:lnB>
                  </a:tcPr>
                </a:tc>
                <a:tc>
                  <a:txBody>
                    <a:bodyPr/>
                    <a:lstStyle/>
                    <a:p>
                      <a:pPr marL="208279" indent="-172720">
                        <a:lnSpc>
                          <a:spcPts val="880"/>
                        </a:lnSpc>
                        <a:buFont typeface="Arial"/>
                        <a:buChar char="•"/>
                        <a:tabLst>
                          <a:tab pos="208279" algn="l"/>
                          <a:tab pos="208915" algn="l"/>
                        </a:tabLst>
                      </a:pPr>
                      <a:r>
                        <a:rPr sz="1100" b="1" spc="-5" dirty="0">
                          <a:solidFill>
                            <a:srgbClr val="FFFFFF"/>
                          </a:solidFill>
                          <a:latin typeface="Calibri"/>
                          <a:cs typeface="Calibri"/>
                        </a:rPr>
                        <a:t>Swale</a:t>
                      </a:r>
                      <a:endParaRPr sz="1100">
                        <a:latin typeface="Calibri"/>
                        <a:cs typeface="Calibri"/>
                      </a:endParaRPr>
                    </a:p>
                  </a:txBody>
                  <a:tcPr marL="0" marR="0" marT="0" marB="0">
                    <a:lnT w="12700">
                      <a:solidFill>
                        <a:srgbClr val="FFFFFF"/>
                      </a:solidFill>
                      <a:prstDash val="solid"/>
                    </a:lnT>
                    <a:lnB w="12700">
                      <a:solidFill>
                        <a:srgbClr val="FFFFFF"/>
                      </a:solidFill>
                      <a:prstDash val="solid"/>
                    </a:lnB>
                    <a:solidFill>
                      <a:srgbClr val="4F81BC"/>
                    </a:solidFill>
                  </a:tcPr>
                </a:tc>
                <a:tc vMerge="1">
                  <a:txBody>
                    <a:bodyPr/>
                    <a:lstStyle/>
                    <a:p>
                      <a:endParaRPr/>
                    </a:p>
                  </a:txBody>
                  <a:tcPr marL="0" marR="0" marT="0" marB="0">
                    <a:lnB w="12700">
                      <a:solidFill>
                        <a:srgbClr val="C4820E"/>
                      </a:solidFill>
                      <a:prstDash val="solid"/>
                    </a:lnB>
                  </a:tcPr>
                </a:tc>
                <a:extLst>
                  <a:ext uri="{0D108BD9-81ED-4DB2-BD59-A6C34878D82A}">
                    <a16:rowId xmlns:a16="http://schemas.microsoft.com/office/drawing/2014/main" val="10022"/>
                  </a:ext>
                </a:extLst>
              </a:tr>
              <a:tr h="166284">
                <a:tc vMerge="1">
                  <a:txBody>
                    <a:bodyPr/>
                    <a:lstStyle/>
                    <a:p>
                      <a:endParaRPr/>
                    </a:p>
                  </a:txBody>
                  <a:tcPr marL="0" marR="0" marT="11430" marB="0">
                    <a:lnB w="12700">
                      <a:solidFill>
                        <a:srgbClr val="C4820E"/>
                      </a:solidFill>
                      <a:prstDash val="solid"/>
                    </a:lnB>
                  </a:tcPr>
                </a:tc>
                <a:tc>
                  <a:txBody>
                    <a:bodyPr/>
                    <a:lstStyle/>
                    <a:p>
                      <a:pPr marL="208279" indent="-172720">
                        <a:lnSpc>
                          <a:spcPts val="880"/>
                        </a:lnSpc>
                        <a:buFont typeface="Arial"/>
                        <a:buChar char="•"/>
                        <a:tabLst>
                          <a:tab pos="208279" algn="l"/>
                          <a:tab pos="208915" algn="l"/>
                        </a:tabLst>
                      </a:pPr>
                      <a:r>
                        <a:rPr sz="1100" b="1" spc="-5" dirty="0">
                          <a:solidFill>
                            <a:srgbClr val="FFFFFF"/>
                          </a:solidFill>
                          <a:latin typeface="Calibri"/>
                          <a:cs typeface="Calibri"/>
                        </a:rPr>
                        <a:t>Tonal</a:t>
                      </a:r>
                      <a:r>
                        <a:rPr sz="1100" b="1" spc="-15" dirty="0">
                          <a:solidFill>
                            <a:srgbClr val="FFFFFF"/>
                          </a:solidFill>
                          <a:latin typeface="Calibri"/>
                          <a:cs typeface="Calibri"/>
                        </a:rPr>
                        <a:t> </a:t>
                      </a:r>
                      <a:r>
                        <a:rPr sz="1100" b="1" dirty="0">
                          <a:solidFill>
                            <a:srgbClr val="FFFFFF"/>
                          </a:solidFill>
                          <a:latin typeface="Calibri"/>
                          <a:cs typeface="Calibri"/>
                        </a:rPr>
                        <a:t>Lineament</a:t>
                      </a:r>
                      <a:endParaRPr sz="1100">
                        <a:latin typeface="Calibri"/>
                        <a:cs typeface="Calibri"/>
                      </a:endParaRPr>
                    </a:p>
                  </a:txBody>
                  <a:tcPr marL="0" marR="0" marT="0" marB="0">
                    <a:lnT w="12700">
                      <a:solidFill>
                        <a:srgbClr val="FFFFFF"/>
                      </a:solidFill>
                      <a:prstDash val="solid"/>
                    </a:lnT>
                    <a:lnB w="12700">
                      <a:solidFill>
                        <a:srgbClr val="FFFFFF"/>
                      </a:solidFill>
                      <a:prstDash val="solid"/>
                    </a:lnB>
                    <a:solidFill>
                      <a:srgbClr val="4F81BC"/>
                    </a:solidFill>
                  </a:tcPr>
                </a:tc>
                <a:tc vMerge="1">
                  <a:txBody>
                    <a:bodyPr/>
                    <a:lstStyle/>
                    <a:p>
                      <a:endParaRPr/>
                    </a:p>
                  </a:txBody>
                  <a:tcPr marL="0" marR="0" marT="0" marB="0">
                    <a:lnB w="12700">
                      <a:solidFill>
                        <a:srgbClr val="C4820E"/>
                      </a:solidFill>
                      <a:prstDash val="solid"/>
                    </a:lnB>
                  </a:tcPr>
                </a:tc>
                <a:extLst>
                  <a:ext uri="{0D108BD9-81ED-4DB2-BD59-A6C34878D82A}">
                    <a16:rowId xmlns:a16="http://schemas.microsoft.com/office/drawing/2014/main" val="10023"/>
                  </a:ext>
                </a:extLst>
              </a:tr>
              <a:tr h="166285">
                <a:tc vMerge="1">
                  <a:txBody>
                    <a:bodyPr/>
                    <a:lstStyle/>
                    <a:p>
                      <a:endParaRPr/>
                    </a:p>
                  </a:txBody>
                  <a:tcPr marL="0" marR="0" marT="11430" marB="0">
                    <a:lnB w="12700">
                      <a:solidFill>
                        <a:srgbClr val="C4820E"/>
                      </a:solidFill>
                      <a:prstDash val="solid"/>
                    </a:lnB>
                  </a:tcPr>
                </a:tc>
                <a:tc>
                  <a:txBody>
                    <a:bodyPr/>
                    <a:lstStyle/>
                    <a:p>
                      <a:pPr marL="208279" indent="-172720">
                        <a:lnSpc>
                          <a:spcPts val="880"/>
                        </a:lnSpc>
                        <a:buFont typeface="Arial"/>
                        <a:buChar char="•"/>
                        <a:tabLst>
                          <a:tab pos="208279" algn="l"/>
                          <a:tab pos="208915" algn="l"/>
                        </a:tabLst>
                      </a:pPr>
                      <a:r>
                        <a:rPr sz="1100" b="1" dirty="0">
                          <a:solidFill>
                            <a:srgbClr val="FFFFFF"/>
                          </a:solidFill>
                          <a:latin typeface="Calibri"/>
                          <a:cs typeface="Calibri"/>
                        </a:rPr>
                        <a:t>Trough</a:t>
                      </a:r>
                      <a:endParaRPr sz="1100">
                        <a:latin typeface="Calibri"/>
                        <a:cs typeface="Calibri"/>
                      </a:endParaRPr>
                    </a:p>
                  </a:txBody>
                  <a:tcPr marL="0" marR="0" marT="0" marB="0">
                    <a:lnT w="12700">
                      <a:solidFill>
                        <a:srgbClr val="FFFFFF"/>
                      </a:solidFill>
                      <a:prstDash val="solid"/>
                    </a:lnT>
                    <a:lnB w="12700">
                      <a:solidFill>
                        <a:srgbClr val="FFFFFF"/>
                      </a:solidFill>
                      <a:prstDash val="solid"/>
                    </a:lnB>
                    <a:solidFill>
                      <a:srgbClr val="4F81BC"/>
                    </a:solidFill>
                  </a:tcPr>
                </a:tc>
                <a:tc vMerge="1">
                  <a:txBody>
                    <a:bodyPr/>
                    <a:lstStyle/>
                    <a:p>
                      <a:endParaRPr/>
                    </a:p>
                  </a:txBody>
                  <a:tcPr marL="0" marR="0" marT="0" marB="0">
                    <a:lnB w="12700">
                      <a:solidFill>
                        <a:srgbClr val="C4820E"/>
                      </a:solidFill>
                      <a:prstDash val="solid"/>
                    </a:lnB>
                  </a:tcPr>
                </a:tc>
                <a:extLst>
                  <a:ext uri="{0D108BD9-81ED-4DB2-BD59-A6C34878D82A}">
                    <a16:rowId xmlns:a16="http://schemas.microsoft.com/office/drawing/2014/main" val="10024"/>
                  </a:ext>
                </a:extLst>
              </a:tr>
              <a:tr h="166285">
                <a:tc vMerge="1">
                  <a:txBody>
                    <a:bodyPr/>
                    <a:lstStyle/>
                    <a:p>
                      <a:endParaRPr/>
                    </a:p>
                  </a:txBody>
                  <a:tcPr marL="0" marR="0" marT="11430" marB="0">
                    <a:lnB w="12700">
                      <a:solidFill>
                        <a:srgbClr val="C4820E"/>
                      </a:solidFill>
                      <a:prstDash val="solid"/>
                    </a:lnB>
                  </a:tcPr>
                </a:tc>
                <a:tc>
                  <a:txBody>
                    <a:bodyPr/>
                    <a:lstStyle/>
                    <a:p>
                      <a:pPr marL="208279" indent="-172720">
                        <a:lnSpc>
                          <a:spcPts val="880"/>
                        </a:lnSpc>
                        <a:buFont typeface="Arial"/>
                        <a:buChar char="•"/>
                        <a:tabLst>
                          <a:tab pos="208279" algn="l"/>
                          <a:tab pos="208915" algn="l"/>
                        </a:tabLst>
                      </a:pPr>
                      <a:r>
                        <a:rPr sz="1100" b="1" spc="-5" dirty="0">
                          <a:solidFill>
                            <a:srgbClr val="FFFFFF"/>
                          </a:solidFill>
                          <a:latin typeface="Calibri"/>
                          <a:cs typeface="Calibri"/>
                        </a:rPr>
                        <a:t>Vegetation</a:t>
                      </a:r>
                      <a:r>
                        <a:rPr sz="1100" b="1" spc="-45" dirty="0">
                          <a:solidFill>
                            <a:srgbClr val="FFFFFF"/>
                          </a:solidFill>
                          <a:latin typeface="Calibri"/>
                          <a:cs typeface="Calibri"/>
                        </a:rPr>
                        <a:t> </a:t>
                      </a:r>
                      <a:r>
                        <a:rPr sz="1100" b="1" spc="-5" dirty="0">
                          <a:solidFill>
                            <a:srgbClr val="FFFFFF"/>
                          </a:solidFill>
                          <a:latin typeface="Calibri"/>
                          <a:cs typeface="Calibri"/>
                        </a:rPr>
                        <a:t>Lineament</a:t>
                      </a:r>
                      <a:endParaRPr sz="1100">
                        <a:latin typeface="Calibri"/>
                        <a:cs typeface="Calibri"/>
                      </a:endParaRPr>
                    </a:p>
                  </a:txBody>
                  <a:tcPr marL="0" marR="0" marT="0" marB="0">
                    <a:lnT w="12700">
                      <a:solidFill>
                        <a:srgbClr val="FFFFFF"/>
                      </a:solidFill>
                      <a:prstDash val="solid"/>
                    </a:lnT>
                    <a:lnB w="12700">
                      <a:solidFill>
                        <a:srgbClr val="FFFFFF"/>
                      </a:solidFill>
                      <a:prstDash val="solid"/>
                    </a:lnB>
                    <a:solidFill>
                      <a:srgbClr val="4F81BC"/>
                    </a:solidFill>
                  </a:tcPr>
                </a:tc>
                <a:tc vMerge="1">
                  <a:txBody>
                    <a:bodyPr/>
                    <a:lstStyle/>
                    <a:p>
                      <a:endParaRPr/>
                    </a:p>
                  </a:txBody>
                  <a:tcPr marL="0" marR="0" marT="0" marB="0">
                    <a:lnB w="12700">
                      <a:solidFill>
                        <a:srgbClr val="C4820E"/>
                      </a:solidFill>
                      <a:prstDash val="solid"/>
                    </a:lnB>
                  </a:tcPr>
                </a:tc>
                <a:extLst>
                  <a:ext uri="{0D108BD9-81ED-4DB2-BD59-A6C34878D82A}">
                    <a16:rowId xmlns:a16="http://schemas.microsoft.com/office/drawing/2014/main" val="10025"/>
                  </a:ext>
                </a:extLst>
              </a:tr>
              <a:tr h="166285">
                <a:tc vMerge="1">
                  <a:txBody>
                    <a:bodyPr/>
                    <a:lstStyle/>
                    <a:p>
                      <a:endParaRPr/>
                    </a:p>
                  </a:txBody>
                  <a:tcPr marL="0" marR="0" marT="11430" marB="0">
                    <a:lnB w="12700">
                      <a:solidFill>
                        <a:srgbClr val="C4820E"/>
                      </a:solidFill>
                      <a:prstDash val="solid"/>
                    </a:lnB>
                  </a:tcPr>
                </a:tc>
                <a:tc>
                  <a:txBody>
                    <a:bodyPr/>
                    <a:lstStyle/>
                    <a:p>
                      <a:pPr marL="208279" indent="-172720">
                        <a:lnSpc>
                          <a:spcPts val="880"/>
                        </a:lnSpc>
                        <a:buFont typeface="Arial"/>
                        <a:buChar char="•"/>
                        <a:tabLst>
                          <a:tab pos="208279" algn="l"/>
                          <a:tab pos="208915" algn="l"/>
                        </a:tabLst>
                      </a:pPr>
                      <a:r>
                        <a:rPr sz="1100" b="1" dirty="0">
                          <a:solidFill>
                            <a:srgbClr val="FFFFFF"/>
                          </a:solidFill>
                          <a:latin typeface="Calibri"/>
                          <a:cs typeface="Calibri"/>
                        </a:rPr>
                        <a:t>Sag</a:t>
                      </a:r>
                      <a:r>
                        <a:rPr sz="1100" b="1" spc="-30" dirty="0">
                          <a:solidFill>
                            <a:srgbClr val="FFFFFF"/>
                          </a:solidFill>
                          <a:latin typeface="Calibri"/>
                          <a:cs typeface="Calibri"/>
                        </a:rPr>
                        <a:t> </a:t>
                      </a:r>
                      <a:r>
                        <a:rPr sz="1100" b="1" dirty="0">
                          <a:solidFill>
                            <a:srgbClr val="FFFFFF"/>
                          </a:solidFill>
                          <a:latin typeface="Calibri"/>
                          <a:cs typeface="Calibri"/>
                        </a:rPr>
                        <a:t>Pond</a:t>
                      </a:r>
                      <a:endParaRPr sz="1100">
                        <a:latin typeface="Calibri"/>
                        <a:cs typeface="Calibri"/>
                      </a:endParaRPr>
                    </a:p>
                  </a:txBody>
                  <a:tcPr marL="0" marR="0" marT="0" marB="0">
                    <a:lnT w="12700">
                      <a:solidFill>
                        <a:srgbClr val="FFFFFF"/>
                      </a:solidFill>
                      <a:prstDash val="solid"/>
                    </a:lnT>
                    <a:lnB w="12700">
                      <a:solidFill>
                        <a:srgbClr val="FFFFFF"/>
                      </a:solidFill>
                      <a:prstDash val="solid"/>
                    </a:lnB>
                    <a:solidFill>
                      <a:srgbClr val="4F81BC"/>
                    </a:solidFill>
                  </a:tcPr>
                </a:tc>
                <a:tc vMerge="1">
                  <a:txBody>
                    <a:bodyPr/>
                    <a:lstStyle/>
                    <a:p>
                      <a:endParaRPr/>
                    </a:p>
                  </a:txBody>
                  <a:tcPr marL="0" marR="0" marT="0" marB="0">
                    <a:lnB w="12700">
                      <a:solidFill>
                        <a:srgbClr val="C4820E"/>
                      </a:solidFill>
                      <a:prstDash val="solid"/>
                    </a:lnB>
                  </a:tcPr>
                </a:tc>
                <a:extLst>
                  <a:ext uri="{0D108BD9-81ED-4DB2-BD59-A6C34878D82A}">
                    <a16:rowId xmlns:a16="http://schemas.microsoft.com/office/drawing/2014/main" val="10026"/>
                  </a:ext>
                </a:extLst>
              </a:tr>
              <a:tr h="166284">
                <a:tc vMerge="1">
                  <a:txBody>
                    <a:bodyPr/>
                    <a:lstStyle/>
                    <a:p>
                      <a:endParaRPr/>
                    </a:p>
                  </a:txBody>
                  <a:tcPr marL="0" marR="0" marT="11430" marB="0">
                    <a:lnB w="12700">
                      <a:solidFill>
                        <a:srgbClr val="C4820E"/>
                      </a:solidFill>
                      <a:prstDash val="solid"/>
                    </a:lnB>
                  </a:tcPr>
                </a:tc>
                <a:tc>
                  <a:txBody>
                    <a:bodyPr/>
                    <a:lstStyle/>
                    <a:p>
                      <a:pPr marL="208279" indent="-172720">
                        <a:lnSpc>
                          <a:spcPts val="880"/>
                        </a:lnSpc>
                        <a:buFont typeface="Arial"/>
                        <a:buChar char="•"/>
                        <a:tabLst>
                          <a:tab pos="208279" algn="l"/>
                          <a:tab pos="208915" algn="l"/>
                        </a:tabLst>
                      </a:pPr>
                      <a:r>
                        <a:rPr sz="1100" b="1" spc="-5" dirty="0">
                          <a:solidFill>
                            <a:srgbClr val="FFFFFF"/>
                          </a:solidFill>
                          <a:latin typeface="Calibri"/>
                          <a:cs typeface="Calibri"/>
                        </a:rPr>
                        <a:t>Mole</a:t>
                      </a:r>
                      <a:r>
                        <a:rPr sz="1100" b="1" spc="-30" dirty="0">
                          <a:solidFill>
                            <a:srgbClr val="FFFFFF"/>
                          </a:solidFill>
                          <a:latin typeface="Calibri"/>
                          <a:cs typeface="Calibri"/>
                        </a:rPr>
                        <a:t> </a:t>
                      </a:r>
                      <a:r>
                        <a:rPr sz="1100" b="1" spc="-5" dirty="0">
                          <a:solidFill>
                            <a:srgbClr val="FFFFFF"/>
                          </a:solidFill>
                          <a:latin typeface="Calibri"/>
                          <a:cs typeface="Calibri"/>
                        </a:rPr>
                        <a:t>Track</a:t>
                      </a:r>
                      <a:endParaRPr sz="1100">
                        <a:latin typeface="Calibri"/>
                        <a:cs typeface="Calibri"/>
                      </a:endParaRPr>
                    </a:p>
                  </a:txBody>
                  <a:tcPr marL="0" marR="0" marT="0" marB="0">
                    <a:lnT w="12700">
                      <a:solidFill>
                        <a:srgbClr val="FFFFFF"/>
                      </a:solidFill>
                      <a:prstDash val="solid"/>
                    </a:lnT>
                    <a:lnB w="19050">
                      <a:solidFill>
                        <a:srgbClr val="FFFFFF"/>
                      </a:solidFill>
                      <a:prstDash val="solid"/>
                    </a:lnB>
                    <a:solidFill>
                      <a:srgbClr val="4F81BC"/>
                    </a:solidFill>
                  </a:tcPr>
                </a:tc>
                <a:tc vMerge="1">
                  <a:txBody>
                    <a:bodyPr/>
                    <a:lstStyle/>
                    <a:p>
                      <a:endParaRPr/>
                    </a:p>
                  </a:txBody>
                  <a:tcPr marL="0" marR="0" marT="0" marB="0">
                    <a:lnB w="12700">
                      <a:solidFill>
                        <a:srgbClr val="C4820E"/>
                      </a:solidFill>
                      <a:prstDash val="solid"/>
                    </a:lnB>
                  </a:tcPr>
                </a:tc>
                <a:extLst>
                  <a:ext uri="{0D108BD9-81ED-4DB2-BD59-A6C34878D82A}">
                    <a16:rowId xmlns:a16="http://schemas.microsoft.com/office/drawing/2014/main" val="10027"/>
                  </a:ext>
                </a:extLst>
              </a:tr>
              <a:tr h="166285">
                <a:tc vMerge="1">
                  <a:txBody>
                    <a:bodyPr/>
                    <a:lstStyle/>
                    <a:p>
                      <a:endParaRPr/>
                    </a:p>
                  </a:txBody>
                  <a:tcPr marL="0" marR="0" marT="11430" marB="0">
                    <a:lnB w="12700">
                      <a:solidFill>
                        <a:srgbClr val="C4820E"/>
                      </a:solidFill>
                      <a:prstDash val="solid"/>
                    </a:lnB>
                  </a:tcPr>
                </a:tc>
                <a:tc>
                  <a:txBody>
                    <a:bodyPr/>
                    <a:lstStyle/>
                    <a:p>
                      <a:pPr marL="208279" indent="-172720">
                        <a:lnSpc>
                          <a:spcPts val="880"/>
                        </a:lnSpc>
                        <a:buFont typeface="Arial"/>
                        <a:buChar char="•"/>
                        <a:tabLst>
                          <a:tab pos="208279" algn="l"/>
                          <a:tab pos="208915" algn="l"/>
                        </a:tabLst>
                      </a:pPr>
                      <a:r>
                        <a:rPr sz="1100" b="1" spc="-5" dirty="0">
                          <a:solidFill>
                            <a:srgbClr val="FFFFFF"/>
                          </a:solidFill>
                          <a:latin typeface="Calibri"/>
                          <a:cs typeface="Calibri"/>
                        </a:rPr>
                        <a:t>Linear</a:t>
                      </a:r>
                      <a:r>
                        <a:rPr sz="1100" b="1" spc="-20" dirty="0">
                          <a:solidFill>
                            <a:srgbClr val="FFFFFF"/>
                          </a:solidFill>
                          <a:latin typeface="Calibri"/>
                          <a:cs typeface="Calibri"/>
                        </a:rPr>
                        <a:t> </a:t>
                      </a:r>
                      <a:r>
                        <a:rPr sz="1100" b="1" dirty="0">
                          <a:solidFill>
                            <a:srgbClr val="FFFFFF"/>
                          </a:solidFill>
                          <a:latin typeface="Calibri"/>
                          <a:cs typeface="Calibri"/>
                        </a:rPr>
                        <a:t>Front</a:t>
                      </a:r>
                      <a:endParaRPr sz="1100">
                        <a:latin typeface="Calibri"/>
                        <a:cs typeface="Calibri"/>
                      </a:endParaRPr>
                    </a:p>
                  </a:txBody>
                  <a:tcPr marL="0" marR="0" marT="0" marB="0">
                    <a:lnT w="19050">
                      <a:solidFill>
                        <a:srgbClr val="FFFFFF"/>
                      </a:solidFill>
                      <a:prstDash val="solid"/>
                    </a:lnT>
                    <a:lnB w="12700">
                      <a:solidFill>
                        <a:srgbClr val="FFFFFF"/>
                      </a:solidFill>
                      <a:prstDash val="solid"/>
                    </a:lnB>
                    <a:solidFill>
                      <a:srgbClr val="4F81BC"/>
                    </a:solidFill>
                  </a:tcPr>
                </a:tc>
                <a:tc vMerge="1">
                  <a:txBody>
                    <a:bodyPr/>
                    <a:lstStyle/>
                    <a:p>
                      <a:endParaRPr/>
                    </a:p>
                  </a:txBody>
                  <a:tcPr marL="0" marR="0" marT="0" marB="0">
                    <a:lnB w="12700">
                      <a:solidFill>
                        <a:srgbClr val="C4820E"/>
                      </a:solidFill>
                      <a:prstDash val="solid"/>
                    </a:lnB>
                  </a:tcPr>
                </a:tc>
                <a:extLst>
                  <a:ext uri="{0D108BD9-81ED-4DB2-BD59-A6C34878D82A}">
                    <a16:rowId xmlns:a16="http://schemas.microsoft.com/office/drawing/2014/main" val="10028"/>
                  </a:ext>
                </a:extLst>
              </a:tr>
              <a:tr h="241833">
                <a:tc vMerge="1">
                  <a:txBody>
                    <a:bodyPr/>
                    <a:lstStyle/>
                    <a:p>
                      <a:endParaRPr/>
                    </a:p>
                  </a:txBody>
                  <a:tcPr marL="0" marR="0" marT="11430" marB="0">
                    <a:lnB w="12700">
                      <a:solidFill>
                        <a:srgbClr val="C4820E"/>
                      </a:solidFill>
                      <a:prstDash val="solid"/>
                    </a:lnB>
                  </a:tcPr>
                </a:tc>
                <a:tc>
                  <a:txBody>
                    <a:bodyPr/>
                    <a:lstStyle/>
                    <a:p>
                      <a:pPr marL="208279" indent="-172720">
                        <a:lnSpc>
                          <a:spcPts val="919"/>
                        </a:lnSpc>
                        <a:buFont typeface="Arial"/>
                        <a:buChar char="•"/>
                        <a:tabLst>
                          <a:tab pos="208279" algn="l"/>
                          <a:tab pos="208915" algn="l"/>
                        </a:tabLst>
                      </a:pPr>
                      <a:r>
                        <a:rPr sz="1100" b="1" spc="-5" dirty="0">
                          <a:solidFill>
                            <a:srgbClr val="FFFFFF"/>
                          </a:solidFill>
                          <a:latin typeface="Calibri"/>
                          <a:cs typeface="Calibri"/>
                        </a:rPr>
                        <a:t>Offset Drainage, right</a:t>
                      </a:r>
                      <a:r>
                        <a:rPr sz="1100" b="1" spc="-55" dirty="0">
                          <a:solidFill>
                            <a:srgbClr val="FFFFFF"/>
                          </a:solidFill>
                          <a:latin typeface="Calibri"/>
                          <a:cs typeface="Calibri"/>
                        </a:rPr>
                        <a:t> </a:t>
                      </a:r>
                      <a:r>
                        <a:rPr sz="1100" b="1" spc="-5" dirty="0">
                          <a:solidFill>
                            <a:srgbClr val="FFFFFF"/>
                          </a:solidFill>
                          <a:latin typeface="Calibri"/>
                          <a:cs typeface="Calibri"/>
                        </a:rPr>
                        <a:t>lateral</a:t>
                      </a:r>
                      <a:endParaRPr sz="1100">
                        <a:latin typeface="Calibri"/>
                        <a:cs typeface="Calibri"/>
                      </a:endParaRPr>
                    </a:p>
                  </a:txBody>
                  <a:tcPr marL="0" marR="0" marT="0" marB="0">
                    <a:lnT w="12700">
                      <a:solidFill>
                        <a:srgbClr val="FFFFFF"/>
                      </a:solidFill>
                      <a:prstDash val="solid"/>
                    </a:lnT>
                    <a:lnB w="19050">
                      <a:solidFill>
                        <a:srgbClr val="FFFFFF"/>
                      </a:solidFill>
                      <a:prstDash val="solid"/>
                    </a:lnB>
                    <a:solidFill>
                      <a:srgbClr val="4F81BC"/>
                    </a:solidFill>
                  </a:tcPr>
                </a:tc>
                <a:tc vMerge="1">
                  <a:txBody>
                    <a:bodyPr/>
                    <a:lstStyle/>
                    <a:p>
                      <a:endParaRPr/>
                    </a:p>
                  </a:txBody>
                  <a:tcPr marL="0" marR="0" marT="0" marB="0">
                    <a:lnB w="12700">
                      <a:solidFill>
                        <a:srgbClr val="C4820E"/>
                      </a:solidFill>
                      <a:prstDash val="solid"/>
                    </a:lnB>
                  </a:tcPr>
                </a:tc>
                <a:extLst>
                  <a:ext uri="{0D108BD9-81ED-4DB2-BD59-A6C34878D82A}">
                    <a16:rowId xmlns:a16="http://schemas.microsoft.com/office/drawing/2014/main" val="10029"/>
                  </a:ext>
                </a:extLst>
              </a:tr>
              <a:tr h="68071">
                <a:tc>
                  <a:txBody>
                    <a:bodyPr/>
                    <a:lstStyle/>
                    <a:p>
                      <a:pPr>
                        <a:lnSpc>
                          <a:spcPct val="100000"/>
                        </a:lnSpc>
                      </a:pPr>
                      <a:endParaRPr sz="100">
                        <a:latin typeface="Times New Roman"/>
                        <a:cs typeface="Times New Roman"/>
                      </a:endParaRPr>
                    </a:p>
                  </a:txBody>
                  <a:tcPr marL="0" marR="0" marT="0" marB="0">
                    <a:lnT w="12700">
                      <a:solidFill>
                        <a:srgbClr val="C4820E"/>
                      </a:solidFill>
                      <a:prstDash val="solid"/>
                    </a:lnT>
                    <a:lnB w="12700">
                      <a:solidFill>
                        <a:srgbClr val="C4820E"/>
                      </a:solidFill>
                      <a:prstDash val="solid"/>
                    </a:lnB>
                  </a:tcPr>
                </a:tc>
                <a:tc>
                  <a:txBody>
                    <a:bodyPr/>
                    <a:lstStyle/>
                    <a:p>
                      <a:pPr>
                        <a:lnSpc>
                          <a:spcPct val="100000"/>
                        </a:lnSpc>
                      </a:pPr>
                      <a:endParaRPr sz="100">
                        <a:latin typeface="Times New Roman"/>
                        <a:cs typeface="Times New Roman"/>
                      </a:endParaRPr>
                    </a:p>
                  </a:txBody>
                  <a:tcPr marL="0" marR="0" marT="0" marB="0">
                    <a:lnT w="19050">
                      <a:solidFill>
                        <a:srgbClr val="FFFFFF"/>
                      </a:solidFill>
                      <a:prstDash val="solid"/>
                    </a:lnT>
                    <a:solidFill>
                      <a:srgbClr val="4F81BC"/>
                    </a:solidFill>
                  </a:tcPr>
                </a:tc>
                <a:tc>
                  <a:txBody>
                    <a:bodyPr/>
                    <a:lstStyle/>
                    <a:p>
                      <a:pPr>
                        <a:lnSpc>
                          <a:spcPct val="100000"/>
                        </a:lnSpc>
                      </a:pPr>
                      <a:endParaRPr sz="100">
                        <a:latin typeface="Times New Roman"/>
                        <a:cs typeface="Times New Roman"/>
                      </a:endParaRPr>
                    </a:p>
                  </a:txBody>
                  <a:tcPr marL="0" marR="0" marT="0" marB="0">
                    <a:lnT w="12700">
                      <a:solidFill>
                        <a:srgbClr val="C4820E"/>
                      </a:solidFill>
                      <a:prstDash val="solid"/>
                    </a:lnT>
                    <a:lnB w="12700">
                      <a:solidFill>
                        <a:srgbClr val="C4820E"/>
                      </a:solidFill>
                      <a:prstDash val="solid"/>
                    </a:lnB>
                  </a:tcPr>
                </a:tc>
                <a:extLst>
                  <a:ext uri="{0D108BD9-81ED-4DB2-BD59-A6C34878D82A}">
                    <a16:rowId xmlns:a16="http://schemas.microsoft.com/office/drawing/2014/main" val="10030"/>
                  </a:ext>
                </a:extLst>
              </a:tr>
            </a:tbl>
          </a:graphicData>
        </a:graphic>
      </p:graphicFrame>
      <p:sp>
        <p:nvSpPr>
          <p:cNvPr id="8" name="object 8"/>
          <p:cNvSpPr txBox="1"/>
          <p:nvPr/>
        </p:nvSpPr>
        <p:spPr>
          <a:xfrm>
            <a:off x="6127470" y="6716054"/>
            <a:ext cx="1794933" cy="181310"/>
          </a:xfrm>
          <a:prstGeom prst="rect">
            <a:avLst/>
          </a:prstGeom>
        </p:spPr>
        <p:txBody>
          <a:bodyPr vert="horz" wrap="square" lIns="0" tIns="16933" rIns="0" bIns="0" rtlCol="0">
            <a:spAutoFit/>
          </a:bodyPr>
          <a:lstStyle/>
          <a:p>
            <a:pPr marL="246374" indent="-230288">
              <a:spcBef>
                <a:spcPts val="133"/>
              </a:spcBef>
              <a:buFont typeface="Arial"/>
              <a:buChar char="•"/>
              <a:tabLst>
                <a:tab pos="246374" algn="l"/>
                <a:tab pos="247220" algn="l"/>
              </a:tabLst>
            </a:pPr>
            <a:r>
              <a:rPr sz="1067" b="1" spc="-7" dirty="0">
                <a:solidFill>
                  <a:srgbClr val="FFFFFF"/>
                </a:solidFill>
                <a:latin typeface="Calibri"/>
                <a:cs typeface="Calibri"/>
              </a:rPr>
              <a:t>Offset Drainage, left</a:t>
            </a:r>
            <a:r>
              <a:rPr sz="1067" b="1" spc="-73" dirty="0">
                <a:solidFill>
                  <a:srgbClr val="FFFFFF"/>
                </a:solidFill>
                <a:latin typeface="Calibri"/>
                <a:cs typeface="Calibri"/>
              </a:rPr>
              <a:t> </a:t>
            </a:r>
            <a:r>
              <a:rPr sz="1067" b="1" spc="-7" dirty="0">
                <a:solidFill>
                  <a:srgbClr val="FFFFFF"/>
                </a:solidFill>
                <a:latin typeface="Calibri"/>
                <a:cs typeface="Calibri"/>
              </a:rPr>
              <a:t>lateral</a:t>
            </a:r>
            <a:endParaRPr sz="1067">
              <a:latin typeface="Calibri"/>
              <a:cs typeface="Calibri"/>
            </a:endParaRPr>
          </a:p>
        </p:txBody>
      </p:sp>
    </p:spTree>
    <p:extLst>
      <p:ext uri="{BB962C8B-B14F-4D97-AF65-F5344CB8AC3E}">
        <p14:creationId xmlns:p14="http://schemas.microsoft.com/office/powerpoint/2010/main" val="3969501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427217" y="0"/>
            <a:ext cx="5484705" cy="6316133"/>
            <a:chOff x="4820412" y="0"/>
            <a:chExt cx="4113529" cy="4737100"/>
          </a:xfrm>
        </p:grpSpPr>
        <p:sp>
          <p:nvSpPr>
            <p:cNvPr id="3" name="object 3"/>
            <p:cNvSpPr/>
            <p:nvPr/>
          </p:nvSpPr>
          <p:spPr>
            <a:xfrm>
              <a:off x="7516368" y="0"/>
              <a:ext cx="1417319" cy="809243"/>
            </a:xfrm>
            <a:prstGeom prst="rect">
              <a:avLst/>
            </a:prstGeom>
            <a:blipFill>
              <a:blip r:embed="rId2" cstate="print"/>
              <a:stretch>
                <a:fillRect/>
              </a:stretch>
            </a:blipFill>
          </p:spPr>
          <p:txBody>
            <a:bodyPr wrap="square" lIns="0" tIns="0" rIns="0" bIns="0" rtlCol="0"/>
            <a:lstStyle/>
            <a:p>
              <a:endParaRPr sz="2400"/>
            </a:p>
          </p:txBody>
        </p:sp>
        <p:sp>
          <p:nvSpPr>
            <p:cNvPr id="4" name="object 4"/>
            <p:cNvSpPr/>
            <p:nvPr/>
          </p:nvSpPr>
          <p:spPr>
            <a:xfrm>
              <a:off x="4820412" y="650748"/>
              <a:ext cx="3534371" cy="4085842"/>
            </a:xfrm>
            <a:prstGeom prst="rect">
              <a:avLst/>
            </a:prstGeom>
            <a:blipFill>
              <a:blip r:embed="rId3" cstate="print"/>
              <a:stretch>
                <a:fillRect/>
              </a:stretch>
            </a:blipFill>
          </p:spPr>
          <p:txBody>
            <a:bodyPr wrap="square" lIns="0" tIns="0" rIns="0" bIns="0" rtlCol="0"/>
            <a:lstStyle/>
            <a:p>
              <a:endParaRPr sz="2400"/>
            </a:p>
          </p:txBody>
        </p:sp>
      </p:grpSp>
      <p:sp>
        <p:nvSpPr>
          <p:cNvPr id="5" name="object 5"/>
          <p:cNvSpPr/>
          <p:nvPr/>
        </p:nvSpPr>
        <p:spPr>
          <a:xfrm>
            <a:off x="1015" y="6793992"/>
            <a:ext cx="12192000" cy="0"/>
          </a:xfrm>
          <a:custGeom>
            <a:avLst/>
            <a:gdLst/>
            <a:ahLst/>
            <a:cxnLst/>
            <a:rect l="l" t="t" r="r" b="b"/>
            <a:pathLst>
              <a:path w="9144000">
                <a:moveTo>
                  <a:pt x="9144000" y="0"/>
                </a:moveTo>
                <a:lnTo>
                  <a:pt x="0" y="0"/>
                </a:lnTo>
              </a:path>
            </a:pathLst>
          </a:custGeom>
          <a:ln w="102107">
            <a:solidFill>
              <a:srgbClr val="C4820E"/>
            </a:solidFill>
          </a:ln>
        </p:spPr>
        <p:txBody>
          <a:bodyPr wrap="square" lIns="0" tIns="0" rIns="0" bIns="0" rtlCol="0"/>
          <a:lstStyle/>
          <a:p>
            <a:endParaRPr sz="2400"/>
          </a:p>
        </p:txBody>
      </p:sp>
      <p:sp>
        <p:nvSpPr>
          <p:cNvPr id="6" name="object 6"/>
          <p:cNvSpPr txBox="1"/>
          <p:nvPr/>
        </p:nvSpPr>
        <p:spPr>
          <a:xfrm>
            <a:off x="11287081" y="6319191"/>
            <a:ext cx="187960" cy="181310"/>
          </a:xfrm>
          <a:prstGeom prst="rect">
            <a:avLst/>
          </a:prstGeom>
        </p:spPr>
        <p:txBody>
          <a:bodyPr vert="horz" wrap="square" lIns="0" tIns="16933" rIns="0" bIns="0" rtlCol="0">
            <a:spAutoFit/>
          </a:bodyPr>
          <a:lstStyle/>
          <a:p>
            <a:pPr marL="16933">
              <a:spcBef>
                <a:spcPts val="133"/>
              </a:spcBef>
            </a:pPr>
            <a:r>
              <a:rPr sz="1067" spc="-73" dirty="0">
                <a:solidFill>
                  <a:srgbClr val="8A8D8E"/>
                </a:solidFill>
                <a:latin typeface="Lucida Sans"/>
                <a:cs typeface="Lucida Sans"/>
              </a:rPr>
              <a:t>11</a:t>
            </a:r>
            <a:endParaRPr sz="1067">
              <a:latin typeface="Lucida Sans"/>
              <a:cs typeface="Lucida Sans"/>
            </a:endParaRPr>
          </a:p>
        </p:txBody>
      </p:sp>
      <p:sp>
        <p:nvSpPr>
          <p:cNvPr id="7" name="object 7"/>
          <p:cNvSpPr txBox="1">
            <a:spLocks noGrp="1"/>
          </p:cNvSpPr>
          <p:nvPr>
            <p:ph type="title"/>
          </p:nvPr>
        </p:nvSpPr>
        <p:spPr>
          <a:xfrm>
            <a:off x="580124" y="143121"/>
            <a:ext cx="9621385" cy="508687"/>
          </a:xfrm>
          <a:prstGeom prst="rect">
            <a:avLst/>
          </a:prstGeom>
        </p:spPr>
        <p:txBody>
          <a:bodyPr vert="horz" wrap="square" lIns="0" tIns="16087" rIns="0" bIns="0" rtlCol="0" anchor="ctr">
            <a:spAutoFit/>
          </a:bodyPr>
          <a:lstStyle/>
          <a:p>
            <a:pPr marL="16933">
              <a:lnSpc>
                <a:spcPct val="100000"/>
              </a:lnSpc>
              <a:spcBef>
                <a:spcPts val="127"/>
              </a:spcBef>
            </a:pPr>
            <a:r>
              <a:rPr sz="3200" spc="33" dirty="0"/>
              <a:t>Example </a:t>
            </a:r>
            <a:r>
              <a:rPr sz="3200" spc="-20" dirty="0"/>
              <a:t>of </a:t>
            </a:r>
            <a:r>
              <a:rPr sz="3200" spc="-93" dirty="0"/>
              <a:t>CGS </a:t>
            </a:r>
            <a:r>
              <a:rPr sz="3200" spc="-7" dirty="0"/>
              <a:t>FER </a:t>
            </a:r>
            <a:r>
              <a:rPr sz="3200" spc="47" dirty="0"/>
              <a:t>geomorphic </a:t>
            </a:r>
            <a:r>
              <a:rPr sz="3200" spc="20" dirty="0"/>
              <a:t>map and </a:t>
            </a:r>
            <a:r>
              <a:rPr sz="3200" spc="33" dirty="0"/>
              <a:t>A-P </a:t>
            </a:r>
            <a:r>
              <a:rPr sz="3200" spc="-7" dirty="0"/>
              <a:t>Zone</a:t>
            </a:r>
            <a:r>
              <a:rPr sz="3200" spc="272" dirty="0"/>
              <a:t> </a:t>
            </a:r>
            <a:r>
              <a:rPr sz="3200" spc="20" dirty="0"/>
              <a:t>map</a:t>
            </a:r>
          </a:p>
        </p:txBody>
      </p:sp>
      <p:sp>
        <p:nvSpPr>
          <p:cNvPr id="8" name="object 8"/>
          <p:cNvSpPr/>
          <p:nvPr/>
        </p:nvSpPr>
        <p:spPr>
          <a:xfrm>
            <a:off x="1028193" y="853441"/>
            <a:ext cx="4738623" cy="5462015"/>
          </a:xfrm>
          <a:prstGeom prst="rect">
            <a:avLst/>
          </a:prstGeom>
          <a:blipFill>
            <a:blip r:embed="rId4" cstate="print"/>
            <a:stretch>
              <a:fillRect/>
            </a:stretch>
          </a:blipFill>
        </p:spPr>
        <p:txBody>
          <a:bodyPr wrap="square" lIns="0" tIns="0" rIns="0" bIns="0" rtlCol="0"/>
          <a:lstStyle/>
          <a:p>
            <a:endParaRPr sz="2400"/>
          </a:p>
        </p:txBody>
      </p:sp>
      <p:sp>
        <p:nvSpPr>
          <p:cNvPr id="9" name="object 9"/>
          <p:cNvSpPr txBox="1"/>
          <p:nvPr/>
        </p:nvSpPr>
        <p:spPr>
          <a:xfrm>
            <a:off x="714589" y="5853632"/>
            <a:ext cx="2745740" cy="625812"/>
          </a:xfrm>
          <a:prstGeom prst="rect">
            <a:avLst/>
          </a:prstGeom>
        </p:spPr>
        <p:txBody>
          <a:bodyPr vert="horz" wrap="square" lIns="0" tIns="106680" rIns="0" bIns="0" rtlCol="0">
            <a:spAutoFit/>
          </a:bodyPr>
          <a:lstStyle/>
          <a:p>
            <a:pPr marL="81278" algn="ctr">
              <a:spcBef>
                <a:spcPts val="840"/>
              </a:spcBef>
            </a:pPr>
            <a:r>
              <a:rPr sz="2400" spc="-7" dirty="0">
                <a:solidFill>
                  <a:srgbClr val="1D272F"/>
                </a:solidFill>
                <a:latin typeface="Calibri"/>
                <a:cs typeface="Calibri"/>
              </a:rPr>
              <a:t>Geomorphic </a:t>
            </a:r>
            <a:r>
              <a:rPr sz="2400" dirty="0">
                <a:solidFill>
                  <a:srgbClr val="1D272F"/>
                </a:solidFill>
                <a:latin typeface="Calibri"/>
                <a:cs typeface="Calibri"/>
              </a:rPr>
              <a:t>map</a:t>
            </a:r>
            <a:endParaRPr sz="2400">
              <a:latin typeface="Calibri"/>
              <a:cs typeface="Calibri"/>
            </a:endParaRPr>
          </a:p>
          <a:p>
            <a:pPr algn="ctr">
              <a:spcBef>
                <a:spcPts val="233"/>
              </a:spcBef>
            </a:pPr>
            <a:r>
              <a:rPr sz="800" spc="-40" dirty="0">
                <a:solidFill>
                  <a:srgbClr val="8A8D8E"/>
                </a:solidFill>
                <a:latin typeface="Lucida Sans"/>
                <a:cs typeface="Lucida Sans"/>
              </a:rPr>
              <a:t>California </a:t>
            </a:r>
            <a:r>
              <a:rPr sz="800" spc="-47" dirty="0">
                <a:solidFill>
                  <a:srgbClr val="8A8D8E"/>
                </a:solidFill>
                <a:latin typeface="Lucida Sans"/>
                <a:cs typeface="Lucida Sans"/>
              </a:rPr>
              <a:t>Department </a:t>
            </a:r>
            <a:r>
              <a:rPr sz="800" spc="-27" dirty="0">
                <a:solidFill>
                  <a:srgbClr val="8A8D8E"/>
                </a:solidFill>
                <a:latin typeface="Lucida Sans"/>
                <a:cs typeface="Lucida Sans"/>
              </a:rPr>
              <a:t>of </a:t>
            </a:r>
            <a:r>
              <a:rPr sz="800" spc="-40" dirty="0">
                <a:solidFill>
                  <a:srgbClr val="8A8D8E"/>
                </a:solidFill>
                <a:latin typeface="Lucida Sans"/>
                <a:cs typeface="Lucida Sans"/>
              </a:rPr>
              <a:t>Conservation </a:t>
            </a:r>
            <a:r>
              <a:rPr sz="800" spc="-20" dirty="0">
                <a:solidFill>
                  <a:srgbClr val="8A8D8E"/>
                </a:solidFill>
                <a:latin typeface="Lucida Sans"/>
                <a:cs typeface="Lucida Sans"/>
              </a:rPr>
              <a:t>|</a:t>
            </a:r>
            <a:r>
              <a:rPr sz="800" spc="-187" dirty="0">
                <a:solidFill>
                  <a:srgbClr val="8A8D8E"/>
                </a:solidFill>
                <a:latin typeface="Lucida Sans"/>
                <a:cs typeface="Lucida Sans"/>
              </a:rPr>
              <a:t> </a:t>
            </a:r>
            <a:r>
              <a:rPr sz="800" spc="-33" dirty="0">
                <a:solidFill>
                  <a:srgbClr val="8A8D8E"/>
                </a:solidFill>
                <a:latin typeface="Lucida Sans"/>
                <a:cs typeface="Lucida Sans"/>
              </a:rPr>
              <a:t>conservation.ca.gov</a:t>
            </a:r>
            <a:endParaRPr sz="800">
              <a:latin typeface="Lucida Sans"/>
              <a:cs typeface="Lucida Sans"/>
            </a:endParaRPr>
          </a:p>
        </p:txBody>
      </p:sp>
      <p:sp>
        <p:nvSpPr>
          <p:cNvPr id="10" name="object 10"/>
          <p:cNvSpPr txBox="1"/>
          <p:nvPr/>
        </p:nvSpPr>
        <p:spPr>
          <a:xfrm>
            <a:off x="3626771" y="5827346"/>
            <a:ext cx="4939453" cy="881374"/>
          </a:xfrm>
          <a:prstGeom prst="rect">
            <a:avLst/>
          </a:prstGeom>
        </p:spPr>
        <p:txBody>
          <a:bodyPr vert="horz" wrap="square" lIns="0" tIns="105833" rIns="0" bIns="0" rtlCol="0">
            <a:spAutoFit/>
          </a:bodyPr>
          <a:lstStyle/>
          <a:p>
            <a:pPr marL="2858275">
              <a:spcBef>
                <a:spcPts val="833"/>
              </a:spcBef>
            </a:pPr>
            <a:r>
              <a:rPr sz="2400" spc="-7" dirty="0">
                <a:solidFill>
                  <a:srgbClr val="1D272F"/>
                </a:solidFill>
                <a:latin typeface="Calibri"/>
                <a:cs typeface="Calibri"/>
              </a:rPr>
              <a:t>Active </a:t>
            </a:r>
            <a:r>
              <a:rPr sz="2400" spc="-20" dirty="0">
                <a:solidFill>
                  <a:srgbClr val="1D272F"/>
                </a:solidFill>
                <a:latin typeface="Calibri"/>
                <a:cs typeface="Calibri"/>
              </a:rPr>
              <a:t>Fault</a:t>
            </a:r>
            <a:r>
              <a:rPr sz="2400" spc="-87" dirty="0">
                <a:solidFill>
                  <a:srgbClr val="1D272F"/>
                </a:solidFill>
                <a:latin typeface="Calibri"/>
                <a:cs typeface="Calibri"/>
              </a:rPr>
              <a:t> </a:t>
            </a:r>
            <a:r>
              <a:rPr sz="2400" dirty="0">
                <a:solidFill>
                  <a:srgbClr val="1D272F"/>
                </a:solidFill>
                <a:latin typeface="Calibri"/>
                <a:cs typeface="Calibri"/>
              </a:rPr>
              <a:t>map</a:t>
            </a:r>
            <a:endParaRPr sz="2400">
              <a:latin typeface="Calibri"/>
              <a:cs typeface="Calibri"/>
            </a:endParaRPr>
          </a:p>
          <a:p>
            <a:pPr marL="16933">
              <a:spcBef>
                <a:spcPts val="620"/>
              </a:spcBef>
            </a:pPr>
            <a:r>
              <a:rPr sz="2133" spc="-20" dirty="0">
                <a:solidFill>
                  <a:srgbClr val="1D272F"/>
                </a:solidFill>
                <a:latin typeface="Calibri"/>
                <a:cs typeface="Calibri"/>
              </a:rPr>
              <a:t>From </a:t>
            </a:r>
            <a:r>
              <a:rPr sz="2133" spc="-7" dirty="0">
                <a:solidFill>
                  <a:srgbClr val="1D272F"/>
                </a:solidFill>
                <a:latin typeface="Calibri"/>
                <a:cs typeface="Calibri"/>
              </a:rPr>
              <a:t>Hernandez </a:t>
            </a:r>
            <a:r>
              <a:rPr sz="2133" spc="-13" dirty="0">
                <a:solidFill>
                  <a:srgbClr val="1D272F"/>
                </a:solidFill>
                <a:latin typeface="Calibri"/>
                <a:cs typeface="Calibri"/>
              </a:rPr>
              <a:t>(2017) CGS </a:t>
            </a:r>
            <a:r>
              <a:rPr sz="2133" spc="-7" dirty="0">
                <a:solidFill>
                  <a:srgbClr val="1D272F"/>
                </a:solidFill>
                <a:latin typeface="Calibri"/>
                <a:cs typeface="Calibri"/>
              </a:rPr>
              <a:t>FER</a:t>
            </a:r>
            <a:r>
              <a:rPr sz="2133" spc="180" dirty="0">
                <a:solidFill>
                  <a:srgbClr val="1D272F"/>
                </a:solidFill>
                <a:latin typeface="Calibri"/>
                <a:cs typeface="Calibri"/>
              </a:rPr>
              <a:t> </a:t>
            </a:r>
            <a:r>
              <a:rPr sz="2133" spc="-13" dirty="0">
                <a:solidFill>
                  <a:srgbClr val="1D272F"/>
                </a:solidFill>
                <a:latin typeface="Calibri"/>
                <a:cs typeface="Calibri"/>
              </a:rPr>
              <a:t>258</a:t>
            </a:r>
            <a:endParaRPr sz="2133">
              <a:latin typeface="Calibri"/>
              <a:cs typeface="Calibri"/>
            </a:endParaRPr>
          </a:p>
        </p:txBody>
      </p:sp>
      <p:sp>
        <p:nvSpPr>
          <p:cNvPr id="11" name="object 11"/>
          <p:cNvSpPr txBox="1"/>
          <p:nvPr/>
        </p:nvSpPr>
        <p:spPr>
          <a:xfrm>
            <a:off x="9389725" y="2778993"/>
            <a:ext cx="1028700" cy="386430"/>
          </a:xfrm>
          <a:prstGeom prst="rect">
            <a:avLst/>
          </a:prstGeom>
        </p:spPr>
        <p:txBody>
          <a:bodyPr vert="horz" wrap="square" lIns="0" tIns="16933" rIns="0" bIns="0" rtlCol="0">
            <a:spAutoFit/>
          </a:bodyPr>
          <a:lstStyle/>
          <a:p>
            <a:pPr marL="16933">
              <a:spcBef>
                <a:spcPts val="133"/>
              </a:spcBef>
            </a:pPr>
            <a:r>
              <a:rPr sz="2400" spc="-20" dirty="0">
                <a:solidFill>
                  <a:srgbClr val="1D272F"/>
                </a:solidFill>
                <a:latin typeface="Calibri"/>
                <a:cs typeface="Calibri"/>
              </a:rPr>
              <a:t>Inferred</a:t>
            </a:r>
            <a:endParaRPr sz="2400">
              <a:latin typeface="Calibri"/>
              <a:cs typeface="Calibri"/>
            </a:endParaRPr>
          </a:p>
        </p:txBody>
      </p:sp>
      <p:sp>
        <p:nvSpPr>
          <p:cNvPr id="12" name="object 12"/>
          <p:cNvSpPr txBox="1"/>
          <p:nvPr/>
        </p:nvSpPr>
        <p:spPr>
          <a:xfrm>
            <a:off x="8811824" y="5789807"/>
            <a:ext cx="944033" cy="386430"/>
          </a:xfrm>
          <a:prstGeom prst="rect">
            <a:avLst/>
          </a:prstGeom>
        </p:spPr>
        <p:txBody>
          <a:bodyPr vert="horz" wrap="square" lIns="0" tIns="16933" rIns="0" bIns="0" rtlCol="0">
            <a:spAutoFit/>
          </a:bodyPr>
          <a:lstStyle/>
          <a:p>
            <a:pPr marL="16933">
              <a:spcBef>
                <a:spcPts val="133"/>
              </a:spcBef>
            </a:pPr>
            <a:r>
              <a:rPr sz="2400" spc="-20" dirty="0">
                <a:solidFill>
                  <a:srgbClr val="1D272F"/>
                </a:solidFill>
                <a:latin typeface="Calibri"/>
                <a:cs typeface="Calibri"/>
              </a:rPr>
              <a:t>located</a:t>
            </a:r>
            <a:endParaRPr sz="2400">
              <a:latin typeface="Calibri"/>
              <a:cs typeface="Calibri"/>
            </a:endParaRPr>
          </a:p>
        </p:txBody>
      </p:sp>
      <p:sp>
        <p:nvSpPr>
          <p:cNvPr id="13" name="object 13"/>
          <p:cNvSpPr txBox="1"/>
          <p:nvPr/>
        </p:nvSpPr>
        <p:spPr>
          <a:xfrm>
            <a:off x="6648049" y="4685518"/>
            <a:ext cx="3553460" cy="1125094"/>
          </a:xfrm>
          <a:prstGeom prst="rect">
            <a:avLst/>
          </a:prstGeom>
        </p:spPr>
        <p:txBody>
          <a:bodyPr vert="horz" wrap="square" lIns="0" tIns="16933" rIns="0" bIns="0" rtlCol="0">
            <a:spAutoFit/>
          </a:bodyPr>
          <a:lstStyle/>
          <a:p>
            <a:pPr marL="16933">
              <a:spcBef>
                <a:spcPts val="133"/>
              </a:spcBef>
            </a:pPr>
            <a:r>
              <a:rPr sz="2400" spc="-7" dirty="0">
                <a:solidFill>
                  <a:srgbClr val="1D272F"/>
                </a:solidFill>
                <a:latin typeface="Calibri"/>
                <a:cs typeface="Calibri"/>
              </a:rPr>
              <a:t>Concealed</a:t>
            </a:r>
            <a:endParaRPr sz="2400">
              <a:latin typeface="Calibri"/>
              <a:cs typeface="Calibri"/>
            </a:endParaRPr>
          </a:p>
          <a:p>
            <a:pPr>
              <a:lnSpc>
                <a:spcPct val="100000"/>
              </a:lnSpc>
            </a:pPr>
            <a:endParaRPr sz="2400">
              <a:latin typeface="Calibri"/>
              <a:cs typeface="Calibri"/>
            </a:endParaRPr>
          </a:p>
          <a:p>
            <a:pPr marL="1735623">
              <a:spcBef>
                <a:spcPts val="7"/>
              </a:spcBef>
            </a:pPr>
            <a:r>
              <a:rPr sz="2400" dirty="0">
                <a:solidFill>
                  <a:srgbClr val="1D272F"/>
                </a:solidFill>
                <a:latin typeface="Calibri"/>
                <a:cs typeface="Calibri"/>
              </a:rPr>
              <a:t>App</a:t>
            </a:r>
            <a:r>
              <a:rPr sz="2400" spc="-40" dirty="0">
                <a:solidFill>
                  <a:srgbClr val="1D272F"/>
                </a:solidFill>
                <a:latin typeface="Calibri"/>
                <a:cs typeface="Calibri"/>
              </a:rPr>
              <a:t>r</a:t>
            </a:r>
            <a:r>
              <a:rPr sz="2400" spc="-53" dirty="0">
                <a:solidFill>
                  <a:srgbClr val="1D272F"/>
                </a:solidFill>
                <a:latin typeface="Calibri"/>
                <a:cs typeface="Calibri"/>
              </a:rPr>
              <a:t>o</a:t>
            </a:r>
            <a:r>
              <a:rPr sz="2400" dirty="0">
                <a:solidFill>
                  <a:srgbClr val="1D272F"/>
                </a:solidFill>
                <a:latin typeface="Calibri"/>
                <a:cs typeface="Calibri"/>
              </a:rPr>
              <a:t>x</a:t>
            </a:r>
            <a:r>
              <a:rPr sz="2400" spc="-7" dirty="0">
                <a:solidFill>
                  <a:srgbClr val="1D272F"/>
                </a:solidFill>
                <a:latin typeface="Calibri"/>
                <a:cs typeface="Calibri"/>
              </a:rPr>
              <a:t>i</a:t>
            </a:r>
            <a:r>
              <a:rPr sz="2400" dirty="0">
                <a:solidFill>
                  <a:srgbClr val="1D272F"/>
                </a:solidFill>
                <a:latin typeface="Calibri"/>
                <a:cs typeface="Calibri"/>
              </a:rPr>
              <a:t>m</a:t>
            </a:r>
            <a:r>
              <a:rPr sz="2400" spc="-13" dirty="0">
                <a:solidFill>
                  <a:srgbClr val="1D272F"/>
                </a:solidFill>
                <a:latin typeface="Calibri"/>
                <a:cs typeface="Calibri"/>
              </a:rPr>
              <a:t>a</a:t>
            </a:r>
            <a:r>
              <a:rPr sz="2400" spc="-40" dirty="0">
                <a:solidFill>
                  <a:srgbClr val="1D272F"/>
                </a:solidFill>
                <a:latin typeface="Calibri"/>
                <a:cs typeface="Calibri"/>
              </a:rPr>
              <a:t>t</a:t>
            </a:r>
            <a:r>
              <a:rPr sz="2400" dirty="0">
                <a:solidFill>
                  <a:srgbClr val="1D272F"/>
                </a:solidFill>
                <a:latin typeface="Calibri"/>
                <a:cs typeface="Calibri"/>
              </a:rPr>
              <a:t>e</a:t>
            </a:r>
            <a:r>
              <a:rPr sz="2400" spc="-13" dirty="0">
                <a:solidFill>
                  <a:srgbClr val="1D272F"/>
                </a:solidFill>
                <a:latin typeface="Calibri"/>
                <a:cs typeface="Calibri"/>
              </a:rPr>
              <a:t>l</a:t>
            </a:r>
            <a:r>
              <a:rPr sz="2400" dirty="0">
                <a:solidFill>
                  <a:srgbClr val="1D272F"/>
                </a:solidFill>
                <a:latin typeface="Calibri"/>
                <a:cs typeface="Calibri"/>
              </a:rPr>
              <a:t>y</a:t>
            </a:r>
            <a:endParaRPr sz="2400">
              <a:latin typeface="Calibri"/>
              <a:cs typeface="Calibri"/>
            </a:endParaRPr>
          </a:p>
        </p:txBody>
      </p:sp>
      <p:sp>
        <p:nvSpPr>
          <p:cNvPr id="14" name="object 14"/>
          <p:cNvSpPr txBox="1"/>
          <p:nvPr/>
        </p:nvSpPr>
        <p:spPr>
          <a:xfrm>
            <a:off x="6658107" y="985245"/>
            <a:ext cx="4179147" cy="386430"/>
          </a:xfrm>
          <a:prstGeom prst="rect">
            <a:avLst/>
          </a:prstGeom>
        </p:spPr>
        <p:txBody>
          <a:bodyPr vert="horz" wrap="square" lIns="0" tIns="16933" rIns="0" bIns="0" rtlCol="0">
            <a:spAutoFit/>
          </a:bodyPr>
          <a:lstStyle/>
          <a:p>
            <a:pPr marL="16933">
              <a:spcBef>
                <a:spcPts val="133"/>
              </a:spcBef>
            </a:pPr>
            <a:r>
              <a:rPr sz="2400" dirty="0">
                <a:solidFill>
                  <a:srgbClr val="1D272F"/>
                </a:solidFill>
                <a:latin typeface="Calibri"/>
                <a:cs typeface="Calibri"/>
              </a:rPr>
              <a:t>Boundary </a:t>
            </a:r>
            <a:r>
              <a:rPr sz="2400" spc="-7" dirty="0">
                <a:solidFill>
                  <a:srgbClr val="1D272F"/>
                </a:solidFill>
                <a:latin typeface="Calibri"/>
                <a:cs typeface="Calibri"/>
              </a:rPr>
              <a:t>of Alquist </a:t>
            </a:r>
            <a:r>
              <a:rPr sz="2400" dirty="0">
                <a:solidFill>
                  <a:srgbClr val="1D272F"/>
                </a:solidFill>
                <a:latin typeface="Calibri"/>
                <a:cs typeface="Calibri"/>
              </a:rPr>
              <a:t>– </a:t>
            </a:r>
            <a:r>
              <a:rPr sz="2400" spc="-13" dirty="0">
                <a:solidFill>
                  <a:srgbClr val="1D272F"/>
                </a:solidFill>
                <a:latin typeface="Calibri"/>
                <a:cs typeface="Calibri"/>
              </a:rPr>
              <a:t>Priolo</a:t>
            </a:r>
            <a:r>
              <a:rPr sz="2400" spc="-27" dirty="0">
                <a:solidFill>
                  <a:srgbClr val="1D272F"/>
                </a:solidFill>
                <a:latin typeface="Calibri"/>
                <a:cs typeface="Calibri"/>
              </a:rPr>
              <a:t> </a:t>
            </a:r>
            <a:r>
              <a:rPr sz="2400" spc="-13" dirty="0">
                <a:solidFill>
                  <a:srgbClr val="1D272F"/>
                </a:solidFill>
                <a:latin typeface="Calibri"/>
                <a:cs typeface="Calibri"/>
              </a:rPr>
              <a:t>Zone</a:t>
            </a:r>
            <a:endParaRPr sz="2400">
              <a:latin typeface="Calibri"/>
              <a:cs typeface="Calibri"/>
            </a:endParaRPr>
          </a:p>
        </p:txBody>
      </p:sp>
      <p:grpSp>
        <p:nvGrpSpPr>
          <p:cNvPr id="15" name="object 15"/>
          <p:cNvGrpSpPr/>
          <p:nvPr/>
        </p:nvGrpSpPr>
        <p:grpSpPr>
          <a:xfrm>
            <a:off x="8026400" y="3200400"/>
            <a:ext cx="3208867" cy="2672080"/>
            <a:chOff x="6019800" y="2400300"/>
            <a:chExt cx="2406650" cy="2004060"/>
          </a:xfrm>
        </p:grpSpPr>
        <p:sp>
          <p:nvSpPr>
            <p:cNvPr id="16" name="object 16"/>
            <p:cNvSpPr/>
            <p:nvPr/>
          </p:nvSpPr>
          <p:spPr>
            <a:xfrm>
              <a:off x="6423659" y="2400300"/>
              <a:ext cx="1056131" cy="399287"/>
            </a:xfrm>
            <a:prstGeom prst="rect">
              <a:avLst/>
            </a:prstGeom>
            <a:blipFill>
              <a:blip r:embed="rId5" cstate="print"/>
              <a:stretch>
                <a:fillRect/>
              </a:stretch>
            </a:blipFill>
          </p:spPr>
          <p:txBody>
            <a:bodyPr wrap="square" lIns="0" tIns="0" rIns="0" bIns="0" rtlCol="0"/>
            <a:lstStyle/>
            <a:p>
              <a:endParaRPr sz="2400"/>
            </a:p>
          </p:txBody>
        </p:sp>
        <p:sp>
          <p:nvSpPr>
            <p:cNvPr id="17" name="object 17"/>
            <p:cNvSpPr/>
            <p:nvPr/>
          </p:nvSpPr>
          <p:spPr>
            <a:xfrm>
              <a:off x="6607653" y="2436113"/>
              <a:ext cx="826135" cy="207010"/>
            </a:xfrm>
            <a:custGeom>
              <a:avLst/>
              <a:gdLst/>
              <a:ahLst/>
              <a:cxnLst/>
              <a:rect l="l" t="t" r="r" b="b"/>
              <a:pathLst>
                <a:path w="826134" h="207010">
                  <a:moveTo>
                    <a:pt x="825728" y="0"/>
                  </a:moveTo>
                  <a:lnTo>
                    <a:pt x="0" y="206400"/>
                  </a:lnTo>
                </a:path>
              </a:pathLst>
            </a:custGeom>
            <a:ln w="25908">
              <a:solidFill>
                <a:srgbClr val="4F81BC"/>
              </a:solidFill>
            </a:ln>
          </p:spPr>
          <p:txBody>
            <a:bodyPr wrap="square" lIns="0" tIns="0" rIns="0" bIns="0" rtlCol="0"/>
            <a:lstStyle/>
            <a:p>
              <a:endParaRPr sz="2400"/>
            </a:p>
          </p:txBody>
        </p:sp>
        <p:sp>
          <p:nvSpPr>
            <p:cNvPr id="18" name="object 18"/>
            <p:cNvSpPr/>
            <p:nvPr/>
          </p:nvSpPr>
          <p:spPr>
            <a:xfrm>
              <a:off x="6544818" y="2601669"/>
              <a:ext cx="85090" cy="75565"/>
            </a:xfrm>
            <a:custGeom>
              <a:avLst/>
              <a:gdLst/>
              <a:ahLst/>
              <a:cxnLst/>
              <a:rect l="l" t="t" r="r" b="b"/>
              <a:pathLst>
                <a:path w="85090" h="75564">
                  <a:moveTo>
                    <a:pt x="65976" y="0"/>
                  </a:moveTo>
                  <a:lnTo>
                    <a:pt x="0" y="56553"/>
                  </a:lnTo>
                  <a:lnTo>
                    <a:pt x="84823" y="75399"/>
                  </a:lnTo>
                  <a:lnTo>
                    <a:pt x="65976" y="0"/>
                  </a:lnTo>
                  <a:close/>
                </a:path>
              </a:pathLst>
            </a:custGeom>
            <a:solidFill>
              <a:srgbClr val="4F81BC"/>
            </a:solidFill>
          </p:spPr>
          <p:txBody>
            <a:bodyPr wrap="square" lIns="0" tIns="0" rIns="0" bIns="0" rtlCol="0"/>
            <a:lstStyle/>
            <a:p>
              <a:endParaRPr sz="2400"/>
            </a:p>
          </p:txBody>
        </p:sp>
        <p:sp>
          <p:nvSpPr>
            <p:cNvPr id="19" name="object 19"/>
            <p:cNvSpPr/>
            <p:nvPr/>
          </p:nvSpPr>
          <p:spPr>
            <a:xfrm>
              <a:off x="7382255" y="2403348"/>
              <a:ext cx="1043938" cy="981455"/>
            </a:xfrm>
            <a:prstGeom prst="rect">
              <a:avLst/>
            </a:prstGeom>
            <a:blipFill>
              <a:blip r:embed="rId6" cstate="print"/>
              <a:stretch>
                <a:fillRect/>
              </a:stretch>
            </a:blipFill>
          </p:spPr>
          <p:txBody>
            <a:bodyPr wrap="square" lIns="0" tIns="0" rIns="0" bIns="0" rtlCol="0"/>
            <a:lstStyle/>
            <a:p>
              <a:endParaRPr sz="2400"/>
            </a:p>
          </p:txBody>
        </p:sp>
        <p:sp>
          <p:nvSpPr>
            <p:cNvPr id="20" name="object 20"/>
            <p:cNvSpPr/>
            <p:nvPr/>
          </p:nvSpPr>
          <p:spPr>
            <a:xfrm>
              <a:off x="7433310" y="2436113"/>
              <a:ext cx="825500" cy="764540"/>
            </a:xfrm>
            <a:custGeom>
              <a:avLst/>
              <a:gdLst/>
              <a:ahLst/>
              <a:cxnLst/>
              <a:rect l="l" t="t" r="r" b="b"/>
              <a:pathLst>
                <a:path w="825500" h="764539">
                  <a:moveTo>
                    <a:pt x="0" y="0"/>
                  </a:moveTo>
                  <a:lnTo>
                    <a:pt x="825233" y="764451"/>
                  </a:lnTo>
                </a:path>
              </a:pathLst>
            </a:custGeom>
            <a:ln w="25908">
              <a:solidFill>
                <a:srgbClr val="4F81BC"/>
              </a:solidFill>
            </a:ln>
          </p:spPr>
          <p:txBody>
            <a:bodyPr wrap="square" lIns="0" tIns="0" rIns="0" bIns="0" rtlCol="0"/>
            <a:lstStyle/>
            <a:p>
              <a:endParaRPr sz="2400"/>
            </a:p>
          </p:txBody>
        </p:sp>
        <p:sp>
          <p:nvSpPr>
            <p:cNvPr id="21" name="object 21"/>
            <p:cNvSpPr/>
            <p:nvPr/>
          </p:nvSpPr>
          <p:spPr>
            <a:xfrm>
              <a:off x="8222628" y="3163247"/>
              <a:ext cx="83820" cy="81915"/>
            </a:xfrm>
            <a:custGeom>
              <a:avLst/>
              <a:gdLst/>
              <a:ahLst/>
              <a:cxnLst/>
              <a:rect l="l" t="t" r="r" b="b"/>
              <a:pathLst>
                <a:path w="83820" h="81914">
                  <a:moveTo>
                    <a:pt x="52819" y="0"/>
                  </a:moveTo>
                  <a:lnTo>
                    <a:pt x="0" y="57010"/>
                  </a:lnTo>
                  <a:lnTo>
                    <a:pt x="83426" y="81330"/>
                  </a:lnTo>
                  <a:lnTo>
                    <a:pt x="52819" y="0"/>
                  </a:lnTo>
                  <a:close/>
                </a:path>
              </a:pathLst>
            </a:custGeom>
            <a:solidFill>
              <a:srgbClr val="4F81BC"/>
            </a:solidFill>
          </p:spPr>
          <p:txBody>
            <a:bodyPr wrap="square" lIns="0" tIns="0" rIns="0" bIns="0" rtlCol="0"/>
            <a:lstStyle/>
            <a:p>
              <a:endParaRPr sz="2400"/>
            </a:p>
          </p:txBody>
        </p:sp>
        <p:sp>
          <p:nvSpPr>
            <p:cNvPr id="22" name="object 22"/>
            <p:cNvSpPr/>
            <p:nvPr/>
          </p:nvSpPr>
          <p:spPr>
            <a:xfrm>
              <a:off x="6842760" y="3395472"/>
              <a:ext cx="242315" cy="717803"/>
            </a:xfrm>
            <a:prstGeom prst="rect">
              <a:avLst/>
            </a:prstGeom>
            <a:blipFill>
              <a:blip r:embed="rId7" cstate="print"/>
              <a:stretch>
                <a:fillRect/>
              </a:stretch>
            </a:blipFill>
          </p:spPr>
          <p:txBody>
            <a:bodyPr wrap="square" lIns="0" tIns="0" rIns="0" bIns="0" rtlCol="0"/>
            <a:lstStyle/>
            <a:p>
              <a:endParaRPr sz="2400"/>
            </a:p>
          </p:txBody>
        </p:sp>
        <p:sp>
          <p:nvSpPr>
            <p:cNvPr id="23" name="object 23"/>
            <p:cNvSpPr/>
            <p:nvPr/>
          </p:nvSpPr>
          <p:spPr>
            <a:xfrm>
              <a:off x="6963917" y="3561586"/>
              <a:ext cx="0" cy="489584"/>
            </a:xfrm>
            <a:custGeom>
              <a:avLst/>
              <a:gdLst/>
              <a:ahLst/>
              <a:cxnLst/>
              <a:rect l="l" t="t" r="r" b="b"/>
              <a:pathLst>
                <a:path h="489585">
                  <a:moveTo>
                    <a:pt x="0" y="489229"/>
                  </a:moveTo>
                  <a:lnTo>
                    <a:pt x="0" y="0"/>
                  </a:lnTo>
                </a:path>
              </a:pathLst>
            </a:custGeom>
            <a:ln w="25908">
              <a:solidFill>
                <a:srgbClr val="4F81BC"/>
              </a:solidFill>
            </a:ln>
          </p:spPr>
          <p:txBody>
            <a:bodyPr wrap="square" lIns="0" tIns="0" rIns="0" bIns="0" rtlCol="0"/>
            <a:lstStyle/>
            <a:p>
              <a:endParaRPr sz="2400"/>
            </a:p>
          </p:txBody>
        </p:sp>
        <p:sp>
          <p:nvSpPr>
            <p:cNvPr id="24" name="object 24"/>
            <p:cNvSpPr/>
            <p:nvPr/>
          </p:nvSpPr>
          <p:spPr>
            <a:xfrm>
              <a:off x="6925059" y="3496816"/>
              <a:ext cx="78105" cy="78105"/>
            </a:xfrm>
            <a:custGeom>
              <a:avLst/>
              <a:gdLst/>
              <a:ahLst/>
              <a:cxnLst/>
              <a:rect l="l" t="t" r="r" b="b"/>
              <a:pathLst>
                <a:path w="78104" h="78104">
                  <a:moveTo>
                    <a:pt x="38862" y="0"/>
                  </a:moveTo>
                  <a:lnTo>
                    <a:pt x="0" y="77724"/>
                  </a:lnTo>
                  <a:lnTo>
                    <a:pt x="77724" y="77724"/>
                  </a:lnTo>
                  <a:lnTo>
                    <a:pt x="38862" y="0"/>
                  </a:lnTo>
                  <a:close/>
                </a:path>
              </a:pathLst>
            </a:custGeom>
            <a:solidFill>
              <a:srgbClr val="4F81BC"/>
            </a:solidFill>
          </p:spPr>
          <p:txBody>
            <a:bodyPr wrap="square" lIns="0" tIns="0" rIns="0" bIns="0" rtlCol="0"/>
            <a:lstStyle/>
            <a:p>
              <a:endParaRPr sz="2400"/>
            </a:p>
          </p:txBody>
        </p:sp>
        <p:sp>
          <p:nvSpPr>
            <p:cNvPr id="25" name="object 25"/>
            <p:cNvSpPr/>
            <p:nvPr/>
          </p:nvSpPr>
          <p:spPr>
            <a:xfrm>
              <a:off x="6918960" y="4015739"/>
              <a:ext cx="1507235" cy="388619"/>
            </a:xfrm>
            <a:prstGeom prst="rect">
              <a:avLst/>
            </a:prstGeom>
            <a:blipFill>
              <a:blip r:embed="rId8" cstate="print"/>
              <a:stretch>
                <a:fillRect/>
              </a:stretch>
            </a:blipFill>
          </p:spPr>
          <p:txBody>
            <a:bodyPr wrap="square" lIns="0" tIns="0" rIns="0" bIns="0" rtlCol="0"/>
            <a:lstStyle/>
            <a:p>
              <a:endParaRPr sz="2400"/>
            </a:p>
          </p:txBody>
        </p:sp>
        <p:sp>
          <p:nvSpPr>
            <p:cNvPr id="26" name="object 26"/>
            <p:cNvSpPr/>
            <p:nvPr/>
          </p:nvSpPr>
          <p:spPr>
            <a:xfrm>
              <a:off x="6963917" y="4051554"/>
              <a:ext cx="1277620" cy="201295"/>
            </a:xfrm>
            <a:custGeom>
              <a:avLst/>
              <a:gdLst/>
              <a:ahLst/>
              <a:cxnLst/>
              <a:rect l="l" t="t" r="r" b="b"/>
              <a:pathLst>
                <a:path w="1277620" h="201295">
                  <a:moveTo>
                    <a:pt x="0" y="0"/>
                  </a:moveTo>
                  <a:lnTo>
                    <a:pt x="1277543" y="201129"/>
                  </a:lnTo>
                </a:path>
              </a:pathLst>
            </a:custGeom>
            <a:ln w="25908">
              <a:solidFill>
                <a:srgbClr val="4F81BC"/>
              </a:solidFill>
            </a:ln>
          </p:spPr>
          <p:txBody>
            <a:bodyPr wrap="square" lIns="0" tIns="0" rIns="0" bIns="0" rtlCol="0"/>
            <a:lstStyle/>
            <a:p>
              <a:endParaRPr sz="2400"/>
            </a:p>
          </p:txBody>
        </p:sp>
        <p:sp>
          <p:nvSpPr>
            <p:cNvPr id="27" name="object 27"/>
            <p:cNvSpPr/>
            <p:nvPr/>
          </p:nvSpPr>
          <p:spPr>
            <a:xfrm>
              <a:off x="8222621" y="4212273"/>
              <a:ext cx="83185" cy="76835"/>
            </a:xfrm>
            <a:custGeom>
              <a:avLst/>
              <a:gdLst/>
              <a:ahLst/>
              <a:cxnLst/>
              <a:rect l="l" t="t" r="r" b="b"/>
              <a:pathLst>
                <a:path w="83184" h="76835">
                  <a:moveTo>
                    <a:pt x="12090" y="0"/>
                  </a:moveTo>
                  <a:lnTo>
                    <a:pt x="0" y="76784"/>
                  </a:lnTo>
                  <a:lnTo>
                    <a:pt x="82816" y="50482"/>
                  </a:lnTo>
                  <a:lnTo>
                    <a:pt x="12090" y="0"/>
                  </a:lnTo>
                  <a:close/>
                </a:path>
              </a:pathLst>
            </a:custGeom>
            <a:solidFill>
              <a:srgbClr val="4F81BC"/>
            </a:solidFill>
          </p:spPr>
          <p:txBody>
            <a:bodyPr wrap="square" lIns="0" tIns="0" rIns="0" bIns="0" rtlCol="0"/>
            <a:lstStyle/>
            <a:p>
              <a:endParaRPr sz="2400"/>
            </a:p>
          </p:txBody>
        </p:sp>
        <p:sp>
          <p:nvSpPr>
            <p:cNvPr id="28" name="object 28"/>
            <p:cNvSpPr/>
            <p:nvPr/>
          </p:nvSpPr>
          <p:spPr>
            <a:xfrm>
              <a:off x="6019800" y="3041904"/>
              <a:ext cx="435863" cy="641603"/>
            </a:xfrm>
            <a:prstGeom prst="rect">
              <a:avLst/>
            </a:prstGeom>
            <a:blipFill>
              <a:blip r:embed="rId9" cstate="print"/>
              <a:stretch>
                <a:fillRect/>
              </a:stretch>
            </a:blipFill>
          </p:spPr>
          <p:txBody>
            <a:bodyPr wrap="square" lIns="0" tIns="0" rIns="0" bIns="0" rtlCol="0"/>
            <a:lstStyle/>
            <a:p>
              <a:endParaRPr sz="2400"/>
            </a:p>
          </p:txBody>
        </p:sp>
        <p:sp>
          <p:nvSpPr>
            <p:cNvPr id="29" name="object 29"/>
            <p:cNvSpPr/>
            <p:nvPr/>
          </p:nvSpPr>
          <p:spPr>
            <a:xfrm>
              <a:off x="6073902" y="3199935"/>
              <a:ext cx="229870" cy="415290"/>
            </a:xfrm>
            <a:custGeom>
              <a:avLst/>
              <a:gdLst/>
              <a:ahLst/>
              <a:cxnLst/>
              <a:rect l="l" t="t" r="r" b="b"/>
              <a:pathLst>
                <a:path w="229870" h="415289">
                  <a:moveTo>
                    <a:pt x="0" y="414718"/>
                  </a:moveTo>
                  <a:lnTo>
                    <a:pt x="229298" y="0"/>
                  </a:lnTo>
                </a:path>
              </a:pathLst>
            </a:custGeom>
            <a:ln w="25908">
              <a:solidFill>
                <a:srgbClr val="4F81BC"/>
              </a:solidFill>
            </a:ln>
          </p:spPr>
          <p:txBody>
            <a:bodyPr wrap="square" lIns="0" tIns="0" rIns="0" bIns="0" rtlCol="0"/>
            <a:lstStyle/>
            <a:p>
              <a:endParaRPr sz="2400"/>
            </a:p>
          </p:txBody>
        </p:sp>
        <p:sp>
          <p:nvSpPr>
            <p:cNvPr id="30" name="object 30"/>
            <p:cNvSpPr/>
            <p:nvPr/>
          </p:nvSpPr>
          <p:spPr>
            <a:xfrm>
              <a:off x="6262928" y="3143243"/>
              <a:ext cx="71755" cy="86995"/>
            </a:xfrm>
            <a:custGeom>
              <a:avLst/>
              <a:gdLst/>
              <a:ahLst/>
              <a:cxnLst/>
              <a:rect l="l" t="t" r="r" b="b"/>
              <a:pathLst>
                <a:path w="71754" h="86994">
                  <a:moveTo>
                    <a:pt x="71615" y="0"/>
                  </a:moveTo>
                  <a:lnTo>
                    <a:pt x="0" y="49225"/>
                  </a:lnTo>
                  <a:lnTo>
                    <a:pt x="68021" y="86829"/>
                  </a:lnTo>
                  <a:lnTo>
                    <a:pt x="71615" y="0"/>
                  </a:lnTo>
                  <a:close/>
                </a:path>
              </a:pathLst>
            </a:custGeom>
            <a:solidFill>
              <a:srgbClr val="4F81BC"/>
            </a:solidFill>
          </p:spPr>
          <p:txBody>
            <a:bodyPr wrap="square" lIns="0" tIns="0" rIns="0" bIns="0" rtlCol="0"/>
            <a:lstStyle/>
            <a:p>
              <a:endParaRPr sz="2400"/>
            </a:p>
          </p:txBody>
        </p:sp>
        <p:sp>
          <p:nvSpPr>
            <p:cNvPr id="31" name="object 31"/>
            <p:cNvSpPr/>
            <p:nvPr/>
          </p:nvSpPr>
          <p:spPr>
            <a:xfrm>
              <a:off x="6028944" y="3357372"/>
              <a:ext cx="989075" cy="353567"/>
            </a:xfrm>
            <a:prstGeom prst="rect">
              <a:avLst/>
            </a:prstGeom>
            <a:blipFill>
              <a:blip r:embed="rId10" cstate="print"/>
              <a:stretch>
                <a:fillRect/>
              </a:stretch>
            </a:blipFill>
          </p:spPr>
          <p:txBody>
            <a:bodyPr wrap="square" lIns="0" tIns="0" rIns="0" bIns="0" rtlCol="0"/>
            <a:lstStyle/>
            <a:p>
              <a:endParaRPr sz="2400"/>
            </a:p>
          </p:txBody>
        </p:sp>
        <p:sp>
          <p:nvSpPr>
            <p:cNvPr id="32" name="object 32"/>
            <p:cNvSpPr/>
            <p:nvPr/>
          </p:nvSpPr>
          <p:spPr>
            <a:xfrm>
              <a:off x="6073902" y="3472290"/>
              <a:ext cx="760095" cy="163195"/>
            </a:xfrm>
            <a:custGeom>
              <a:avLst/>
              <a:gdLst/>
              <a:ahLst/>
              <a:cxnLst/>
              <a:rect l="l" t="t" r="r" b="b"/>
              <a:pathLst>
                <a:path w="760095" h="163195">
                  <a:moveTo>
                    <a:pt x="0" y="162699"/>
                  </a:moveTo>
                  <a:lnTo>
                    <a:pt x="759485" y="0"/>
                  </a:lnTo>
                </a:path>
              </a:pathLst>
            </a:custGeom>
            <a:ln w="25908">
              <a:solidFill>
                <a:srgbClr val="4F81BC"/>
              </a:solidFill>
            </a:ln>
          </p:spPr>
          <p:txBody>
            <a:bodyPr wrap="square" lIns="0" tIns="0" rIns="0" bIns="0" rtlCol="0"/>
            <a:lstStyle/>
            <a:p>
              <a:endParaRPr sz="2400"/>
            </a:p>
          </p:txBody>
        </p:sp>
        <p:sp>
          <p:nvSpPr>
            <p:cNvPr id="33" name="object 33"/>
            <p:cNvSpPr/>
            <p:nvPr/>
          </p:nvSpPr>
          <p:spPr>
            <a:xfrm>
              <a:off x="6812584" y="3437006"/>
              <a:ext cx="84455" cy="76200"/>
            </a:xfrm>
            <a:custGeom>
              <a:avLst/>
              <a:gdLst/>
              <a:ahLst/>
              <a:cxnLst/>
              <a:rect l="l" t="t" r="r" b="b"/>
              <a:pathLst>
                <a:path w="84454" h="76200">
                  <a:moveTo>
                    <a:pt x="0" y="0"/>
                  </a:moveTo>
                  <a:lnTo>
                    <a:pt x="16281" y="75996"/>
                  </a:lnTo>
                  <a:lnTo>
                    <a:pt x="84137" y="21716"/>
                  </a:lnTo>
                  <a:lnTo>
                    <a:pt x="0" y="0"/>
                  </a:lnTo>
                  <a:close/>
                </a:path>
              </a:pathLst>
            </a:custGeom>
            <a:solidFill>
              <a:srgbClr val="4F81BC"/>
            </a:solidFill>
          </p:spPr>
          <p:txBody>
            <a:bodyPr wrap="square" lIns="0" tIns="0" rIns="0" bIns="0" rtlCol="0"/>
            <a:lstStyle/>
            <a:p>
              <a:endParaRPr sz="2400"/>
            </a:p>
          </p:txBody>
        </p:sp>
      </p:grpSp>
      <p:grpSp>
        <p:nvGrpSpPr>
          <p:cNvPr id="34" name="object 34"/>
          <p:cNvGrpSpPr/>
          <p:nvPr/>
        </p:nvGrpSpPr>
        <p:grpSpPr>
          <a:xfrm>
            <a:off x="7770369" y="1416305"/>
            <a:ext cx="1071033" cy="1477433"/>
            <a:chOff x="5827776" y="1062228"/>
            <a:chExt cx="803275" cy="1108075"/>
          </a:xfrm>
        </p:grpSpPr>
        <p:sp>
          <p:nvSpPr>
            <p:cNvPr id="35" name="object 35"/>
            <p:cNvSpPr/>
            <p:nvPr/>
          </p:nvSpPr>
          <p:spPr>
            <a:xfrm>
              <a:off x="5827776" y="1062228"/>
              <a:ext cx="803147" cy="1107947"/>
            </a:xfrm>
            <a:prstGeom prst="rect">
              <a:avLst/>
            </a:prstGeom>
            <a:blipFill>
              <a:blip r:embed="rId11" cstate="print"/>
              <a:stretch>
                <a:fillRect/>
              </a:stretch>
            </a:blipFill>
          </p:spPr>
          <p:txBody>
            <a:bodyPr wrap="square" lIns="0" tIns="0" rIns="0" bIns="0" rtlCol="0"/>
            <a:lstStyle/>
            <a:p>
              <a:endParaRPr sz="2400"/>
            </a:p>
          </p:txBody>
        </p:sp>
        <p:sp>
          <p:nvSpPr>
            <p:cNvPr id="36" name="object 36"/>
            <p:cNvSpPr/>
            <p:nvPr/>
          </p:nvSpPr>
          <p:spPr>
            <a:xfrm>
              <a:off x="5985008" y="1091946"/>
              <a:ext cx="593090" cy="884555"/>
            </a:xfrm>
            <a:custGeom>
              <a:avLst/>
              <a:gdLst/>
              <a:ahLst/>
              <a:cxnLst/>
              <a:rect l="l" t="t" r="r" b="b"/>
              <a:pathLst>
                <a:path w="593090" h="884555">
                  <a:moveTo>
                    <a:pt x="592721" y="0"/>
                  </a:moveTo>
                  <a:lnTo>
                    <a:pt x="0" y="883970"/>
                  </a:lnTo>
                </a:path>
              </a:pathLst>
            </a:custGeom>
            <a:ln w="25908">
              <a:solidFill>
                <a:srgbClr val="4F81BC"/>
              </a:solidFill>
            </a:ln>
          </p:spPr>
          <p:txBody>
            <a:bodyPr wrap="square" lIns="0" tIns="0" rIns="0" bIns="0" rtlCol="0"/>
            <a:lstStyle/>
            <a:p>
              <a:endParaRPr sz="2400"/>
            </a:p>
          </p:txBody>
        </p:sp>
        <p:sp>
          <p:nvSpPr>
            <p:cNvPr id="37" name="object 37"/>
            <p:cNvSpPr/>
            <p:nvPr/>
          </p:nvSpPr>
          <p:spPr>
            <a:xfrm>
              <a:off x="5948939" y="1943512"/>
              <a:ext cx="75565" cy="86360"/>
            </a:xfrm>
            <a:custGeom>
              <a:avLst/>
              <a:gdLst/>
              <a:ahLst/>
              <a:cxnLst/>
              <a:rect l="l" t="t" r="r" b="b"/>
              <a:pathLst>
                <a:path w="75564" h="86360">
                  <a:moveTo>
                    <a:pt x="10998" y="0"/>
                  </a:moveTo>
                  <a:lnTo>
                    <a:pt x="0" y="86194"/>
                  </a:lnTo>
                  <a:lnTo>
                    <a:pt x="75552" y="43281"/>
                  </a:lnTo>
                  <a:lnTo>
                    <a:pt x="10998" y="0"/>
                  </a:lnTo>
                  <a:close/>
                </a:path>
              </a:pathLst>
            </a:custGeom>
            <a:solidFill>
              <a:srgbClr val="4F81BC"/>
            </a:solidFill>
          </p:spPr>
          <p:txBody>
            <a:bodyPr wrap="square" lIns="0" tIns="0" rIns="0" bIns="0" rtlCol="0"/>
            <a:lstStyle/>
            <a:p>
              <a:endParaRPr sz="2400"/>
            </a:p>
          </p:txBody>
        </p:sp>
      </p:grpSp>
    </p:spTree>
    <p:extLst>
      <p:ext uri="{BB962C8B-B14F-4D97-AF65-F5344CB8AC3E}">
        <p14:creationId xmlns:p14="http://schemas.microsoft.com/office/powerpoint/2010/main" val="38120803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5992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 letter&#10;&#10;Description automatically generated">
            <a:extLst>
              <a:ext uri="{FF2B5EF4-FFF2-40B4-BE49-F238E27FC236}">
                <a16:creationId xmlns:a16="http://schemas.microsoft.com/office/drawing/2014/main" id="{49A0E36D-BAA5-4C5F-B66F-2561ACE280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857250" y="710412"/>
            <a:ext cx="6858000" cy="5143500"/>
          </a:xfrm>
          <a:prstGeom prst="rect">
            <a:avLst/>
          </a:prstGeom>
        </p:spPr>
      </p:pic>
      <p:pic>
        <p:nvPicPr>
          <p:cNvPr id="7" name="Picture 6" descr="A picture containing standing, water, table, room&#10;&#10;Description automatically generated">
            <a:extLst>
              <a:ext uri="{FF2B5EF4-FFF2-40B4-BE49-F238E27FC236}">
                <a16:creationId xmlns:a16="http://schemas.microsoft.com/office/drawing/2014/main" id="{B90FED6D-08A3-4DF8-BD1F-42226807CE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2697979" y="8390689"/>
            <a:ext cx="6858000" cy="5143500"/>
          </a:xfrm>
          <a:prstGeom prst="rect">
            <a:avLst/>
          </a:prstGeom>
        </p:spPr>
      </p:pic>
      <p:pic>
        <p:nvPicPr>
          <p:cNvPr id="9" name="Picture 8" descr="A picture containing curtain&#10;&#10;Description automatically generated">
            <a:extLst>
              <a:ext uri="{FF2B5EF4-FFF2-40B4-BE49-F238E27FC236}">
                <a16:creationId xmlns:a16="http://schemas.microsoft.com/office/drawing/2014/main" id="{CFB3504B-E24E-4B7D-93DB-1615F88A0C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3500" y="0"/>
            <a:ext cx="8948216" cy="6711162"/>
          </a:xfrm>
          <a:prstGeom prst="rect">
            <a:avLst/>
          </a:prstGeom>
        </p:spPr>
      </p:pic>
      <p:pic>
        <p:nvPicPr>
          <p:cNvPr id="11" name="Picture 10" descr="A close up of text on a whiteboard&#10;&#10;Description automatically generated">
            <a:extLst>
              <a:ext uri="{FF2B5EF4-FFF2-40B4-BE49-F238E27FC236}">
                <a16:creationId xmlns:a16="http://schemas.microsoft.com/office/drawing/2014/main" id="{3F75C5A8-F0C9-4D9D-9E25-6047B2CC13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3912379" y="857250"/>
            <a:ext cx="6858000" cy="5143500"/>
          </a:xfrm>
          <a:prstGeom prst="rect">
            <a:avLst/>
          </a:prstGeom>
        </p:spPr>
      </p:pic>
    </p:spTree>
    <p:extLst>
      <p:ext uri="{BB962C8B-B14F-4D97-AF65-F5344CB8AC3E}">
        <p14:creationId xmlns:p14="http://schemas.microsoft.com/office/powerpoint/2010/main" val="27665175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tanding, water, table, room&#10;&#10;Description automatically generated">
            <a:extLst>
              <a:ext uri="{FF2B5EF4-FFF2-40B4-BE49-F238E27FC236}">
                <a16:creationId xmlns:a16="http://schemas.microsoft.com/office/drawing/2014/main" id="{B90FED6D-08A3-4DF8-BD1F-42226807CE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731399" y="857250"/>
            <a:ext cx="6858000" cy="5143500"/>
          </a:xfrm>
          <a:prstGeom prst="rect">
            <a:avLst/>
          </a:prstGeom>
        </p:spPr>
      </p:pic>
      <p:pic>
        <p:nvPicPr>
          <p:cNvPr id="3" name="Picture 2" descr="Map&#10;&#10;Description automatically generated">
            <a:extLst>
              <a:ext uri="{FF2B5EF4-FFF2-40B4-BE49-F238E27FC236}">
                <a16:creationId xmlns:a16="http://schemas.microsoft.com/office/drawing/2014/main" id="{0FC86A12-D697-4D8C-8BA5-F329FD97CA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191250" y="857250"/>
            <a:ext cx="6858000" cy="5143500"/>
          </a:xfrm>
          <a:prstGeom prst="rect">
            <a:avLst/>
          </a:prstGeom>
        </p:spPr>
      </p:pic>
      <p:pic>
        <p:nvPicPr>
          <p:cNvPr id="11" name="Picture 10" descr="A close up of text on a whiteboard&#10;&#10;Description automatically generated">
            <a:extLst>
              <a:ext uri="{FF2B5EF4-FFF2-40B4-BE49-F238E27FC236}">
                <a16:creationId xmlns:a16="http://schemas.microsoft.com/office/drawing/2014/main" id="{3F75C5A8-F0C9-4D9D-9E25-6047B2CC1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072862" y="836778"/>
            <a:ext cx="6858000" cy="5143500"/>
          </a:xfrm>
          <a:prstGeom prst="rect">
            <a:avLst/>
          </a:prstGeom>
        </p:spPr>
      </p:pic>
    </p:spTree>
    <p:extLst>
      <p:ext uri="{BB962C8B-B14F-4D97-AF65-F5344CB8AC3E}">
        <p14:creationId xmlns:p14="http://schemas.microsoft.com/office/powerpoint/2010/main" val="26822358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6513"/>
            <a:ext cx="7620000" cy="673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795" name="TextBox 2"/>
          <p:cNvSpPr txBox="1">
            <a:spLocks noChangeArrowheads="1"/>
          </p:cNvSpPr>
          <p:nvPr/>
        </p:nvSpPr>
        <p:spPr bwMode="auto">
          <a:xfrm>
            <a:off x="9144001" y="176213"/>
            <a:ext cx="1431925"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a:solidFill>
                  <a:srgbClr val="000000"/>
                </a:solidFill>
              </a:rPr>
              <a:t>Japanese active fault map (from Okada and Ooi field trip guide, 2006)</a:t>
            </a:r>
          </a:p>
        </p:txBody>
      </p:sp>
    </p:spTree>
    <p:extLst>
      <p:ext uri="{BB962C8B-B14F-4D97-AF65-F5344CB8AC3E}">
        <p14:creationId xmlns:p14="http://schemas.microsoft.com/office/powerpoint/2010/main" val="1347643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815" y="-565638"/>
            <a:ext cx="12869511" cy="7775330"/>
          </a:xfrm>
          <a:prstGeom prst="rect">
            <a:avLst/>
          </a:prstGeom>
        </p:spPr>
      </p:pic>
    </p:spTree>
    <p:extLst>
      <p:ext uri="{BB962C8B-B14F-4D97-AF65-F5344CB8AC3E}">
        <p14:creationId xmlns:p14="http://schemas.microsoft.com/office/powerpoint/2010/main" val="35350713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2275" y="219075"/>
            <a:ext cx="6267450" cy="641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819" name="TextBox 3"/>
          <p:cNvSpPr txBox="1">
            <a:spLocks noChangeArrowheads="1"/>
          </p:cNvSpPr>
          <p:nvPr/>
        </p:nvSpPr>
        <p:spPr bwMode="auto">
          <a:xfrm>
            <a:off x="9144001" y="176213"/>
            <a:ext cx="1431925"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a:solidFill>
                  <a:srgbClr val="000000"/>
                </a:solidFill>
              </a:rPr>
              <a:t>Japanese active fault map (from Okada and Ooi field trip guide, 2006)</a:t>
            </a:r>
          </a:p>
        </p:txBody>
      </p:sp>
    </p:spTree>
    <p:extLst>
      <p:ext uri="{BB962C8B-B14F-4D97-AF65-F5344CB8AC3E}">
        <p14:creationId xmlns:p14="http://schemas.microsoft.com/office/powerpoint/2010/main" val="22136769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9875" y="127001"/>
            <a:ext cx="9144000" cy="395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843" name="TextBox 3"/>
          <p:cNvSpPr txBox="1">
            <a:spLocks noChangeArrowheads="1"/>
          </p:cNvSpPr>
          <p:nvPr/>
        </p:nvSpPr>
        <p:spPr bwMode="auto">
          <a:xfrm>
            <a:off x="9144001" y="176213"/>
            <a:ext cx="1431925"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a:solidFill>
                  <a:srgbClr val="000000"/>
                </a:solidFill>
              </a:rPr>
              <a:t>Japanese active fault map (from Okada and Ooi field trip guide, 2006)</a:t>
            </a:r>
          </a:p>
        </p:txBody>
      </p:sp>
    </p:spTree>
    <p:extLst>
      <p:ext uri="{BB962C8B-B14F-4D97-AF65-F5344CB8AC3E}">
        <p14:creationId xmlns:p14="http://schemas.microsoft.com/office/powerpoint/2010/main" val="28630582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8600"/>
            <a:ext cx="9144000" cy="3735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867" name="TextBox 3"/>
          <p:cNvSpPr txBox="1">
            <a:spLocks noChangeArrowheads="1"/>
          </p:cNvSpPr>
          <p:nvPr/>
        </p:nvSpPr>
        <p:spPr bwMode="auto">
          <a:xfrm>
            <a:off x="2133600" y="457200"/>
            <a:ext cx="2133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a:solidFill>
                  <a:srgbClr val="000000"/>
                </a:solidFill>
              </a:rPr>
              <a:t>Japanese active fault map overview for prior slide (from Okada and Ooi field trip guide, 2006)</a:t>
            </a:r>
          </a:p>
        </p:txBody>
      </p:sp>
    </p:spTree>
    <p:extLst>
      <p:ext uri="{BB962C8B-B14F-4D97-AF65-F5344CB8AC3E}">
        <p14:creationId xmlns:p14="http://schemas.microsoft.com/office/powerpoint/2010/main" val="40595629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4239" y="452439"/>
            <a:ext cx="8258175" cy="610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891" name="TextBox 3"/>
          <p:cNvSpPr txBox="1">
            <a:spLocks noChangeArrowheads="1"/>
          </p:cNvSpPr>
          <p:nvPr/>
        </p:nvSpPr>
        <p:spPr bwMode="auto">
          <a:xfrm>
            <a:off x="1503363" y="1"/>
            <a:ext cx="8909051"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a:solidFill>
                  <a:srgbClr val="000000"/>
                </a:solidFill>
              </a:rPr>
              <a:t>Japanese active fault map stereopair for prior slide (from Okada and Ooi field trip guide, 2006)</a:t>
            </a:r>
          </a:p>
        </p:txBody>
      </p:sp>
    </p:spTree>
    <p:extLst>
      <p:ext uri="{BB962C8B-B14F-4D97-AF65-F5344CB8AC3E}">
        <p14:creationId xmlns:p14="http://schemas.microsoft.com/office/powerpoint/2010/main" val="14343183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54162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7" descr="toiyabe.map.tif                                                0020282A&#10;NeoKoehler                     BFAD23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4939" y="123825"/>
            <a:ext cx="269557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224" name="Text Box 8"/>
          <p:cNvSpPr txBox="1">
            <a:spLocks noChangeArrowheads="1"/>
          </p:cNvSpPr>
          <p:nvPr/>
        </p:nvSpPr>
        <p:spPr bwMode="auto">
          <a:xfrm>
            <a:off x="1581623" y="972690"/>
            <a:ext cx="398378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Fault traces mapped using: </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Aerial photographs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Field evaluation</a:t>
            </a:r>
          </a:p>
        </p:txBody>
      </p:sp>
      <p:pic>
        <p:nvPicPr>
          <p:cNvPr id="12292" name="Picture 13" descr="toiyabe.final.tif                                              0020282A&#10;NeoKoehler                     BFAD23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3135" y="2065634"/>
            <a:ext cx="3852865" cy="4689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Line 15"/>
          <p:cNvSpPr>
            <a:spLocks noChangeShapeType="1"/>
          </p:cNvSpPr>
          <p:nvPr/>
        </p:nvSpPr>
        <p:spPr bwMode="auto">
          <a:xfrm flipV="1">
            <a:off x="6096001" y="3657601"/>
            <a:ext cx="2316480" cy="307657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103F64C-F504-48AE-B2E4-1E00ABC0431C}"/>
              </a:ext>
            </a:extLst>
          </p:cNvPr>
          <p:cNvSpPr txBox="1"/>
          <p:nvPr/>
        </p:nvSpPr>
        <p:spPr>
          <a:xfrm>
            <a:off x="2668447" y="465648"/>
            <a:ext cx="376474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Toiyabe</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fault, Nevada</a:t>
            </a:r>
          </a:p>
        </p:txBody>
      </p:sp>
      <p:sp>
        <p:nvSpPr>
          <p:cNvPr id="3" name="Rectangle 2">
            <a:extLst>
              <a:ext uri="{FF2B5EF4-FFF2-40B4-BE49-F238E27FC236}">
                <a16:creationId xmlns:a16="http://schemas.microsoft.com/office/drawing/2014/main" id="{07962D91-1B37-E343-A628-AB567FC8DE03}"/>
              </a:ext>
            </a:extLst>
          </p:cNvPr>
          <p:cNvSpPr/>
          <p:nvPr/>
        </p:nvSpPr>
        <p:spPr>
          <a:xfrm>
            <a:off x="8412480" y="2523744"/>
            <a:ext cx="1264921" cy="113385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10988593" y="6386076"/>
            <a:ext cx="978794" cy="369332"/>
          </a:xfrm>
          <a:prstGeom prst="rect">
            <a:avLst/>
          </a:prstGeom>
          <a:noFill/>
        </p:spPr>
        <p:txBody>
          <a:bodyPr wrap="none" rtlCol="0">
            <a:spAutoFit/>
          </a:bodyPr>
          <a:lstStyle/>
          <a:p>
            <a:r>
              <a:rPr lang="en-US" dirty="0"/>
              <a:t>-Koehler</a:t>
            </a:r>
          </a:p>
        </p:txBody>
      </p:sp>
      <p:sp>
        <p:nvSpPr>
          <p:cNvPr id="5" name="Rectangle 4"/>
          <p:cNvSpPr/>
          <p:nvPr/>
        </p:nvSpPr>
        <p:spPr>
          <a:xfrm>
            <a:off x="0" y="123825"/>
            <a:ext cx="5075300" cy="369332"/>
          </a:xfrm>
          <a:prstGeom prst="rect">
            <a:avLst/>
          </a:prstGeom>
        </p:spPr>
        <p:txBody>
          <a:bodyPr wrap="none">
            <a:spAutoFit/>
          </a:bodyPr>
          <a:lstStyle/>
          <a:p>
            <a:r>
              <a:rPr lang="en-US" dirty="0"/>
              <a:t>Use of photos and </a:t>
            </a:r>
            <a:r>
              <a:rPr lang="en-US" dirty="0" err="1"/>
              <a:t>Quat</a:t>
            </a:r>
            <a:r>
              <a:rPr lang="en-US" dirty="0"/>
              <a:t>. geology to find fault traces </a:t>
            </a:r>
          </a:p>
        </p:txBody>
      </p:sp>
    </p:spTree>
    <p:extLst>
      <p:ext uri="{BB962C8B-B14F-4D97-AF65-F5344CB8AC3E}">
        <p14:creationId xmlns:p14="http://schemas.microsoft.com/office/powerpoint/2010/main" val="29675702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44092" y="570841"/>
            <a:ext cx="441678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Egan Range fault, Nevada</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999" y="343949"/>
            <a:ext cx="2347551" cy="639660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2203" y="1295658"/>
            <a:ext cx="4104673" cy="401511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6808" y="1295658"/>
            <a:ext cx="3692391" cy="5436994"/>
          </a:xfrm>
          <a:prstGeom prst="rect">
            <a:avLst/>
          </a:prstGeom>
        </p:spPr>
      </p:pic>
      <p:sp>
        <p:nvSpPr>
          <p:cNvPr id="3" name="Rectangle 2">
            <a:extLst>
              <a:ext uri="{FF2B5EF4-FFF2-40B4-BE49-F238E27FC236}">
                <a16:creationId xmlns:a16="http://schemas.microsoft.com/office/drawing/2014/main" id="{EF6CDB70-4167-4C3F-95C1-EBEA676F6132}"/>
              </a:ext>
            </a:extLst>
          </p:cNvPr>
          <p:cNvSpPr/>
          <p:nvPr/>
        </p:nvSpPr>
        <p:spPr>
          <a:xfrm>
            <a:off x="1022684" y="3741821"/>
            <a:ext cx="830179" cy="85424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048F8C4E-BF47-4ED1-85FD-6BE9B0631415}"/>
              </a:ext>
            </a:extLst>
          </p:cNvPr>
          <p:cNvCxnSpPr>
            <a:cxnSpLocks/>
          </p:cNvCxnSpPr>
          <p:nvPr/>
        </p:nvCxnSpPr>
        <p:spPr>
          <a:xfrm>
            <a:off x="1852863" y="4596063"/>
            <a:ext cx="1158053" cy="7147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69BEC07-A652-0248-871B-C1370F0687B2}"/>
              </a:ext>
            </a:extLst>
          </p:cNvPr>
          <p:cNvSpPr/>
          <p:nvPr/>
        </p:nvSpPr>
        <p:spPr>
          <a:xfrm>
            <a:off x="4512780" y="1880433"/>
            <a:ext cx="1989620" cy="309796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917E7428-A9F9-2044-B9B0-EC756FC27495}"/>
              </a:ext>
            </a:extLst>
          </p:cNvPr>
          <p:cNvCxnSpPr>
            <a:cxnSpLocks/>
          </p:cNvCxnSpPr>
          <p:nvPr/>
        </p:nvCxnSpPr>
        <p:spPr>
          <a:xfrm>
            <a:off x="6502400" y="4978400"/>
            <a:ext cx="1184408" cy="175425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898651" y="6488668"/>
            <a:ext cx="978794" cy="369332"/>
          </a:xfrm>
          <a:prstGeom prst="rect">
            <a:avLst/>
          </a:prstGeom>
          <a:noFill/>
        </p:spPr>
        <p:txBody>
          <a:bodyPr wrap="none" rtlCol="0">
            <a:spAutoFit/>
          </a:bodyPr>
          <a:lstStyle/>
          <a:p>
            <a:r>
              <a:rPr lang="en-US" dirty="0"/>
              <a:t>-Koehler</a:t>
            </a:r>
          </a:p>
        </p:txBody>
      </p:sp>
      <p:sp>
        <p:nvSpPr>
          <p:cNvPr id="12" name="Rectangle 11"/>
          <p:cNvSpPr/>
          <p:nvPr/>
        </p:nvSpPr>
        <p:spPr>
          <a:xfrm>
            <a:off x="0" y="25294"/>
            <a:ext cx="5075300" cy="369332"/>
          </a:xfrm>
          <a:prstGeom prst="rect">
            <a:avLst/>
          </a:prstGeom>
        </p:spPr>
        <p:txBody>
          <a:bodyPr wrap="none">
            <a:spAutoFit/>
          </a:bodyPr>
          <a:lstStyle/>
          <a:p>
            <a:r>
              <a:rPr lang="en-US" dirty="0"/>
              <a:t>Use of photos and </a:t>
            </a:r>
            <a:r>
              <a:rPr lang="en-US" dirty="0" err="1"/>
              <a:t>Quat</a:t>
            </a:r>
            <a:r>
              <a:rPr lang="en-US" dirty="0"/>
              <a:t>. geology to find fault traces </a:t>
            </a:r>
          </a:p>
        </p:txBody>
      </p:sp>
    </p:spTree>
    <p:extLst>
      <p:ext uri="{BB962C8B-B14F-4D97-AF65-F5344CB8AC3E}">
        <p14:creationId xmlns:p14="http://schemas.microsoft.com/office/powerpoint/2010/main" val="14253658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921709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44834FF1-FD84-458C-9D15-E617AB5FCA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171" y="0"/>
            <a:ext cx="11357658" cy="6858000"/>
          </a:xfrm>
          <a:prstGeom prst="rect">
            <a:avLst/>
          </a:prstGeom>
        </p:spPr>
      </p:pic>
      <p:sp>
        <p:nvSpPr>
          <p:cNvPr id="5" name="TextBox 4">
            <a:extLst>
              <a:ext uri="{FF2B5EF4-FFF2-40B4-BE49-F238E27FC236}">
                <a16:creationId xmlns:a16="http://schemas.microsoft.com/office/drawing/2014/main" id="{8625D483-08DD-4434-8775-4C67F4DF92FB}"/>
              </a:ext>
            </a:extLst>
          </p:cNvPr>
          <p:cNvSpPr txBox="1"/>
          <p:nvPr/>
        </p:nvSpPr>
        <p:spPr>
          <a:xfrm>
            <a:off x="10015538" y="185738"/>
            <a:ext cx="184308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Calaveras Fault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9-20 mm/</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yr</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Creeping</a:t>
            </a:r>
          </a:p>
        </p:txBody>
      </p:sp>
      <p:sp>
        <p:nvSpPr>
          <p:cNvPr id="4" name="TextBox 3"/>
          <p:cNvSpPr txBox="1"/>
          <p:nvPr/>
        </p:nvSpPr>
        <p:spPr>
          <a:xfrm>
            <a:off x="423155" y="6330461"/>
            <a:ext cx="1035861" cy="369332"/>
          </a:xfrm>
          <a:prstGeom prst="rect">
            <a:avLst/>
          </a:prstGeom>
          <a:noFill/>
        </p:spPr>
        <p:txBody>
          <a:bodyPr wrap="none" rtlCol="0">
            <a:spAutoFit/>
          </a:bodyPr>
          <a:lstStyle/>
          <a:p>
            <a:r>
              <a:rPr lang="en-US" dirty="0">
                <a:solidFill>
                  <a:schemeClr val="bg1"/>
                </a:solidFill>
              </a:rPr>
              <a:t>-Madugo</a:t>
            </a:r>
          </a:p>
        </p:txBody>
      </p:sp>
      <p:sp>
        <p:nvSpPr>
          <p:cNvPr id="6" name="Rectangle 5"/>
          <p:cNvSpPr/>
          <p:nvPr/>
        </p:nvSpPr>
        <p:spPr>
          <a:xfrm>
            <a:off x="2669734" y="47238"/>
            <a:ext cx="7256023" cy="923330"/>
          </a:xfrm>
          <a:prstGeom prst="rect">
            <a:avLst/>
          </a:prstGeom>
          <a:solidFill>
            <a:schemeClr val="bg1"/>
          </a:solidFill>
        </p:spPr>
        <p:txBody>
          <a:bodyPr wrap="square">
            <a:spAutoFit/>
          </a:bodyPr>
          <a:lstStyle/>
          <a:p>
            <a:r>
              <a:rPr lang="en-US" dirty="0"/>
              <a:t>Consistency of features observed along strike at different scales, yet still have good examples of uncertainty (e.g. which side of a trough or valley does the main strand go). </a:t>
            </a:r>
          </a:p>
        </p:txBody>
      </p:sp>
    </p:spTree>
    <p:extLst>
      <p:ext uri="{BB962C8B-B14F-4D97-AF65-F5344CB8AC3E}">
        <p14:creationId xmlns:p14="http://schemas.microsoft.com/office/powerpoint/2010/main" val="8767571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itting, covered, dog, large&#10;&#10;Description automatically generated">
            <a:extLst>
              <a:ext uri="{FF2B5EF4-FFF2-40B4-BE49-F238E27FC236}">
                <a16:creationId xmlns:a16="http://schemas.microsoft.com/office/drawing/2014/main" id="{1EA46469-9ECB-48E9-9614-A11B7F93E8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085" y="0"/>
            <a:ext cx="11321830" cy="6858000"/>
          </a:xfrm>
          <a:prstGeom prst="rect">
            <a:avLst/>
          </a:prstGeom>
        </p:spPr>
      </p:pic>
      <p:sp>
        <p:nvSpPr>
          <p:cNvPr id="5" name="TextBox 4"/>
          <p:cNvSpPr txBox="1"/>
          <p:nvPr/>
        </p:nvSpPr>
        <p:spPr>
          <a:xfrm>
            <a:off x="423155" y="6330461"/>
            <a:ext cx="1035861" cy="369332"/>
          </a:xfrm>
          <a:prstGeom prst="rect">
            <a:avLst/>
          </a:prstGeom>
          <a:noFill/>
        </p:spPr>
        <p:txBody>
          <a:bodyPr wrap="none" rtlCol="0">
            <a:spAutoFit/>
          </a:bodyPr>
          <a:lstStyle/>
          <a:p>
            <a:r>
              <a:rPr lang="en-US" dirty="0">
                <a:solidFill>
                  <a:schemeClr val="bg1"/>
                </a:solidFill>
              </a:rPr>
              <a:t>-Madugo</a:t>
            </a:r>
          </a:p>
        </p:txBody>
      </p:sp>
    </p:spTree>
    <p:extLst>
      <p:ext uri="{BB962C8B-B14F-4D97-AF65-F5344CB8AC3E}">
        <p14:creationId xmlns:p14="http://schemas.microsoft.com/office/powerpoint/2010/main" val="1571335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63325" y="-4714206"/>
            <a:ext cx="20174222" cy="12188593"/>
          </a:xfrm>
          <a:prstGeom prst="rect">
            <a:avLst/>
          </a:prstGeom>
        </p:spPr>
      </p:pic>
    </p:spTree>
    <p:extLst>
      <p:ext uri="{BB962C8B-B14F-4D97-AF65-F5344CB8AC3E}">
        <p14:creationId xmlns:p14="http://schemas.microsoft.com/office/powerpoint/2010/main" val="6912365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itting, covered, dog, large&#10;&#10;Description automatically generated">
            <a:extLst>
              <a:ext uri="{FF2B5EF4-FFF2-40B4-BE49-F238E27FC236}">
                <a16:creationId xmlns:a16="http://schemas.microsoft.com/office/drawing/2014/main" id="{1EA46469-9ECB-48E9-9614-A11B7F93E88B}"/>
              </a:ext>
            </a:extLst>
          </p:cNvPr>
          <p:cNvPicPr>
            <a:picLocks noChangeAspect="1"/>
          </p:cNvPicPr>
          <p:nvPr/>
        </p:nvPicPr>
        <p:blipFill rotWithShape="1">
          <a:blip r:embed="rId2">
            <a:extLst>
              <a:ext uri="{28A0092B-C50C-407E-A947-70E740481C1C}">
                <a14:useLocalDpi xmlns:a14="http://schemas.microsoft.com/office/drawing/2010/main" val="0"/>
              </a:ext>
            </a:extLst>
          </a:blip>
          <a:srcRect l="42849" t="29166" r="16264"/>
          <a:stretch/>
        </p:blipFill>
        <p:spPr>
          <a:xfrm>
            <a:off x="5286375" y="2000250"/>
            <a:ext cx="4629150" cy="4857750"/>
          </a:xfrm>
          <a:prstGeom prst="rect">
            <a:avLst/>
          </a:prstGeom>
        </p:spPr>
      </p:pic>
      <p:pic>
        <p:nvPicPr>
          <p:cNvPr id="5" name="Picture 4">
            <a:extLst>
              <a:ext uri="{FF2B5EF4-FFF2-40B4-BE49-F238E27FC236}">
                <a16:creationId xmlns:a16="http://schemas.microsoft.com/office/drawing/2014/main" id="{6AF7A722-CF9E-460D-BD94-AF6E8F7A16B6}"/>
              </a:ext>
            </a:extLst>
          </p:cNvPr>
          <p:cNvPicPr>
            <a:picLocks noChangeAspect="1"/>
          </p:cNvPicPr>
          <p:nvPr/>
        </p:nvPicPr>
        <p:blipFill rotWithShape="1">
          <a:blip r:embed="rId3"/>
          <a:srcRect l="1" r="-20180"/>
          <a:stretch/>
        </p:blipFill>
        <p:spPr>
          <a:xfrm>
            <a:off x="528638" y="2140085"/>
            <a:ext cx="5638698" cy="4689349"/>
          </a:xfrm>
          <a:prstGeom prst="rect">
            <a:avLst/>
          </a:prstGeom>
        </p:spPr>
      </p:pic>
      <p:sp>
        <p:nvSpPr>
          <p:cNvPr id="4" name="TextBox 3"/>
          <p:cNvSpPr txBox="1"/>
          <p:nvPr/>
        </p:nvSpPr>
        <p:spPr>
          <a:xfrm>
            <a:off x="423155" y="6330461"/>
            <a:ext cx="1035861" cy="369332"/>
          </a:xfrm>
          <a:prstGeom prst="rect">
            <a:avLst/>
          </a:prstGeom>
          <a:noFill/>
        </p:spPr>
        <p:txBody>
          <a:bodyPr wrap="none" rtlCol="0">
            <a:spAutoFit/>
          </a:bodyPr>
          <a:lstStyle/>
          <a:p>
            <a:r>
              <a:rPr lang="en-US" dirty="0"/>
              <a:t>-Madugo</a:t>
            </a:r>
          </a:p>
        </p:txBody>
      </p:sp>
    </p:spTree>
    <p:extLst>
      <p:ext uri="{BB962C8B-B14F-4D97-AF65-F5344CB8AC3E}">
        <p14:creationId xmlns:p14="http://schemas.microsoft.com/office/powerpoint/2010/main" val="24622542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overed, sitting, dog, pile&#10;&#10;Description automatically generated">
            <a:extLst>
              <a:ext uri="{FF2B5EF4-FFF2-40B4-BE49-F238E27FC236}">
                <a16:creationId xmlns:a16="http://schemas.microsoft.com/office/drawing/2014/main" id="{2475E91E-FE4F-483C-99F9-78573B9B66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479" y="0"/>
            <a:ext cx="11329041" cy="6858000"/>
          </a:xfrm>
          <a:prstGeom prst="rect">
            <a:avLst/>
          </a:prstGeom>
        </p:spPr>
      </p:pic>
      <p:sp>
        <p:nvSpPr>
          <p:cNvPr id="4" name="TextBox 3"/>
          <p:cNvSpPr txBox="1"/>
          <p:nvPr/>
        </p:nvSpPr>
        <p:spPr>
          <a:xfrm>
            <a:off x="423155" y="6330461"/>
            <a:ext cx="1035861" cy="369332"/>
          </a:xfrm>
          <a:prstGeom prst="rect">
            <a:avLst/>
          </a:prstGeom>
          <a:noFill/>
        </p:spPr>
        <p:txBody>
          <a:bodyPr wrap="none" rtlCol="0">
            <a:spAutoFit/>
          </a:bodyPr>
          <a:lstStyle/>
          <a:p>
            <a:r>
              <a:rPr lang="en-US" dirty="0">
                <a:solidFill>
                  <a:schemeClr val="bg1"/>
                </a:solidFill>
              </a:rPr>
              <a:t>-Madugo</a:t>
            </a:r>
          </a:p>
        </p:txBody>
      </p:sp>
    </p:spTree>
    <p:extLst>
      <p:ext uri="{BB962C8B-B14F-4D97-AF65-F5344CB8AC3E}">
        <p14:creationId xmlns:p14="http://schemas.microsoft.com/office/powerpoint/2010/main" val="20457240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tree&#10;&#10;Description automatically generated">
            <a:extLst>
              <a:ext uri="{FF2B5EF4-FFF2-40B4-BE49-F238E27FC236}">
                <a16:creationId xmlns:a16="http://schemas.microsoft.com/office/drawing/2014/main" id="{7167CD00-9EAE-480A-A962-832101E0F5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155" y="0"/>
            <a:ext cx="11345690" cy="6858000"/>
          </a:xfrm>
          <a:prstGeom prst="rect">
            <a:avLst/>
          </a:prstGeom>
        </p:spPr>
      </p:pic>
      <p:sp>
        <p:nvSpPr>
          <p:cNvPr id="4" name="TextBox 3"/>
          <p:cNvSpPr txBox="1"/>
          <p:nvPr/>
        </p:nvSpPr>
        <p:spPr>
          <a:xfrm>
            <a:off x="423155" y="6330461"/>
            <a:ext cx="1035861" cy="369332"/>
          </a:xfrm>
          <a:prstGeom prst="rect">
            <a:avLst/>
          </a:prstGeom>
          <a:noFill/>
        </p:spPr>
        <p:txBody>
          <a:bodyPr wrap="none" rtlCol="0">
            <a:spAutoFit/>
          </a:bodyPr>
          <a:lstStyle/>
          <a:p>
            <a:r>
              <a:rPr lang="en-US" dirty="0">
                <a:solidFill>
                  <a:schemeClr val="bg1"/>
                </a:solidFill>
              </a:rPr>
              <a:t>-Madugo</a:t>
            </a:r>
          </a:p>
        </p:txBody>
      </p:sp>
    </p:spTree>
    <p:extLst>
      <p:ext uri="{BB962C8B-B14F-4D97-AF65-F5344CB8AC3E}">
        <p14:creationId xmlns:p14="http://schemas.microsoft.com/office/powerpoint/2010/main" val="36017933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ADF49-9694-469A-8C00-D207204A465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806F724-B51F-4041-B873-6E1C70A6498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7946552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387930" y="-1825545"/>
            <a:ext cx="5478380" cy="11888712"/>
          </a:xfrm>
          <a:prstGeom prst="rect">
            <a:avLst/>
          </a:prstGeo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262429" y="-892976"/>
            <a:ext cx="2405080" cy="4191031"/>
          </a:xfrm>
          <a:prstGeom prst="rect">
            <a:avLst/>
          </a:prstGeom>
        </p:spPr>
      </p:pic>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88" y="170955"/>
            <a:ext cx="4409641" cy="1208666"/>
          </a:xfrm>
          <a:prstGeom prst="rect">
            <a:avLst/>
          </a:prstGeom>
        </p:spPr>
      </p:pic>
      <p:sp>
        <p:nvSpPr>
          <p:cNvPr id="7" name="TextBox 6"/>
          <p:cNvSpPr txBox="1"/>
          <p:nvPr/>
        </p:nvSpPr>
        <p:spPr>
          <a:xfrm>
            <a:off x="1242683" y="1379621"/>
            <a:ext cx="2047355" cy="369332"/>
          </a:xfrm>
          <a:prstGeom prst="rect">
            <a:avLst/>
          </a:prstGeom>
          <a:noFill/>
        </p:spPr>
        <p:txBody>
          <a:bodyPr wrap="none" rtlCol="0">
            <a:spAutoFit/>
          </a:bodyPr>
          <a:lstStyle/>
          <a:p>
            <a:r>
              <a:rPr lang="en-US" dirty="0"/>
              <a:t>ASU MS thesis 2001</a:t>
            </a:r>
          </a:p>
        </p:txBody>
      </p:sp>
    </p:spTree>
    <p:extLst>
      <p:ext uri="{BB962C8B-B14F-4D97-AF65-F5344CB8AC3E}">
        <p14:creationId xmlns:p14="http://schemas.microsoft.com/office/powerpoint/2010/main" val="19763238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715190" y="-1714326"/>
            <a:ext cx="6819663" cy="10324992"/>
          </a:xfrm>
          <a:prstGeom prst="rect">
            <a:avLst/>
          </a:prstGeom>
        </p:spPr>
      </p:pic>
    </p:spTree>
    <p:extLst>
      <p:ext uri="{BB962C8B-B14F-4D97-AF65-F5344CB8AC3E}">
        <p14:creationId xmlns:p14="http://schemas.microsoft.com/office/powerpoint/2010/main" val="25321192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6126" y="11788"/>
            <a:ext cx="6015790" cy="6852698"/>
          </a:xfrm>
          <a:prstGeom prst="rect">
            <a:avLst/>
          </a:prstGeom>
        </p:spPr>
      </p:pic>
    </p:spTree>
    <p:extLst>
      <p:ext uri="{BB962C8B-B14F-4D97-AF65-F5344CB8AC3E}">
        <p14:creationId xmlns:p14="http://schemas.microsoft.com/office/powerpoint/2010/main" val="26225119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57920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4578"/>
            <a:ext cx="9270116" cy="4967577"/>
          </a:xfrm>
          <a:prstGeom prst="rect">
            <a:avLst/>
          </a:prstGeom>
        </p:spPr>
      </p:pic>
      <p:pic>
        <p:nvPicPr>
          <p:cNvPr id="5" name="Picture 4"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0" y="4845198"/>
            <a:ext cx="5481098" cy="2012802"/>
          </a:xfrm>
          <a:prstGeom prst="rect">
            <a:avLst/>
          </a:prstGeom>
        </p:spPr>
      </p:pic>
      <p:pic>
        <p:nvPicPr>
          <p:cNvPr id="7" name="Picture 6"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9964" y="4946910"/>
            <a:ext cx="3651637" cy="1911090"/>
          </a:xfrm>
          <a:prstGeom prst="rect">
            <a:avLst/>
          </a:prstGeom>
        </p:spPr>
      </p:pic>
      <p:sp>
        <p:nvSpPr>
          <p:cNvPr id="2" name="Rectangle 1"/>
          <p:cNvSpPr/>
          <p:nvPr/>
        </p:nvSpPr>
        <p:spPr>
          <a:xfrm>
            <a:off x="8153400" y="152401"/>
            <a:ext cx="2438400" cy="64633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Mandeyapecua</a:t>
            </a:r>
            <a:r>
              <a:rPr kumimoji="0" lang="en-US" sz="1800" b="0" i="0" u="none" strike="noStrike" kern="1200" cap="none" spc="0" normalizeH="0" baseline="0" noProof="0" dirty="0">
                <a:ln>
                  <a:noFill/>
                </a:ln>
                <a:solidFill>
                  <a:prstClr val="black"/>
                </a:solidFill>
                <a:effectLst/>
                <a:uLnTx/>
                <a:uFillTx/>
                <a:latin typeface="Calibri"/>
                <a:ea typeface="+mn-ea"/>
                <a:cs typeface="+mn-cs"/>
              </a:rPr>
              <a:t> thrust fault system (MTFS)</a:t>
            </a:r>
          </a:p>
        </p:txBody>
      </p:sp>
    </p:spTree>
    <p:extLst>
      <p:ext uri="{BB962C8B-B14F-4D97-AF65-F5344CB8AC3E}">
        <p14:creationId xmlns:p14="http://schemas.microsoft.com/office/powerpoint/2010/main" val="10802619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769" y="-1"/>
            <a:ext cx="10922765" cy="6280823"/>
          </a:xfrm>
          <a:prstGeom prst="rect">
            <a:avLst/>
          </a:prstGeom>
        </p:spPr>
      </p:pic>
      <p:sp>
        <p:nvSpPr>
          <p:cNvPr id="7" name="TextBox 6"/>
          <p:cNvSpPr txBox="1"/>
          <p:nvPr/>
        </p:nvSpPr>
        <p:spPr>
          <a:xfrm>
            <a:off x="1524000" y="6280822"/>
            <a:ext cx="914366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Big fault scarps in SRTM 90 m DEM!</a:t>
            </a:r>
          </a:p>
        </p:txBody>
      </p:sp>
    </p:spTree>
    <p:extLst>
      <p:ext uri="{BB962C8B-B14F-4D97-AF65-F5344CB8AC3E}">
        <p14:creationId xmlns:p14="http://schemas.microsoft.com/office/powerpoint/2010/main" val="2011449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8462" y="-2668837"/>
            <a:ext cx="20174222" cy="12188593"/>
          </a:xfrm>
          <a:prstGeom prst="rect">
            <a:avLst/>
          </a:prstGeom>
        </p:spPr>
      </p:pic>
    </p:spTree>
    <p:extLst>
      <p:ext uri="{BB962C8B-B14F-4D97-AF65-F5344CB8AC3E}">
        <p14:creationId xmlns:p14="http://schemas.microsoft.com/office/powerpoint/2010/main" val="10835386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26504"/>
            <a:ext cx="9472578" cy="6679096"/>
          </a:xfrm>
          <a:prstGeom prst="rect">
            <a:avLst/>
          </a:prstGeom>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29818"/>
            <a:ext cx="3829878" cy="854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3200400" y="533400"/>
            <a:ext cx="152400" cy="1524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918422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1289" y="12590"/>
            <a:ext cx="9211791" cy="6616810"/>
          </a:xfrm>
          <a:prstGeom prst="rect">
            <a:avLst/>
          </a:prstGeom>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6009109"/>
            <a:ext cx="3829878" cy="854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8731250" y="6502400"/>
            <a:ext cx="152400" cy="1524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Oval 4"/>
          <p:cNvSpPr/>
          <p:nvPr/>
        </p:nvSpPr>
        <p:spPr>
          <a:xfrm>
            <a:off x="9753600" y="6400800"/>
            <a:ext cx="152400" cy="1524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061895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352963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5979" y="0"/>
            <a:ext cx="6866021" cy="6905616"/>
          </a:xfrm>
          <a:prstGeom prst="rect">
            <a:avLst/>
          </a:prstGeom>
        </p:spPr>
      </p:pic>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150" y="327349"/>
            <a:ext cx="5236141" cy="3298167"/>
          </a:xfrm>
          <a:prstGeom prst="rect">
            <a:avLst/>
          </a:prstGeom>
        </p:spPr>
      </p:pic>
    </p:spTree>
    <p:extLst>
      <p:ext uri="{BB962C8B-B14F-4D97-AF65-F5344CB8AC3E}">
        <p14:creationId xmlns:p14="http://schemas.microsoft.com/office/powerpoint/2010/main" val="34515140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47338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04" y="352926"/>
            <a:ext cx="11927091" cy="6090815"/>
          </a:xfrm>
          <a:prstGeom prst="rect">
            <a:avLst/>
          </a:prstGeom>
        </p:spPr>
      </p:pic>
      <p:sp>
        <p:nvSpPr>
          <p:cNvPr id="4" name="Rectangle 3"/>
          <p:cNvSpPr/>
          <p:nvPr/>
        </p:nvSpPr>
        <p:spPr>
          <a:xfrm>
            <a:off x="5518484" y="5653388"/>
            <a:ext cx="6801853" cy="1077218"/>
          </a:xfrm>
          <a:prstGeom prst="rect">
            <a:avLst/>
          </a:prstGeom>
        </p:spPr>
        <p:txBody>
          <a:bodyPr wrap="square">
            <a:spAutoFit/>
          </a:bodyPr>
          <a:lstStyle/>
          <a:p>
            <a:r>
              <a:rPr lang="en-US" sz="1600" dirty="0"/>
              <a:t>Arrowsmith, J R., and Zielke, O., Tectonic geomorphology of the San Andreas Fault zone from high resolution topography: an example from the Cholame segment, Geomorphology; special issue on high resolution topography, doi:10.1016/j.geomorph.2009.01.002, 2009. </a:t>
            </a:r>
          </a:p>
        </p:txBody>
      </p:sp>
    </p:spTree>
    <p:extLst>
      <p:ext uri="{BB962C8B-B14F-4D97-AF65-F5344CB8AC3E}">
        <p14:creationId xmlns:p14="http://schemas.microsoft.com/office/powerpoint/2010/main" val="39725741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3579" y="39811"/>
            <a:ext cx="9400674" cy="6732423"/>
          </a:xfrm>
          <a:prstGeom prst="rect">
            <a:avLst/>
          </a:prstGeom>
        </p:spPr>
      </p:pic>
    </p:spTree>
    <p:extLst>
      <p:ext uri="{BB962C8B-B14F-4D97-AF65-F5344CB8AC3E}">
        <p14:creationId xmlns:p14="http://schemas.microsoft.com/office/powerpoint/2010/main" val="16759311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32893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2680" y="-112295"/>
            <a:ext cx="6063915" cy="8019145"/>
          </a:xfrm>
          <a:prstGeom prst="rect">
            <a:avLst/>
          </a:prstGeom>
        </p:spPr>
      </p:pic>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414" y="-140060"/>
            <a:ext cx="6577264" cy="6885765"/>
          </a:xfrm>
          <a:prstGeom prst="rect">
            <a:avLst/>
          </a:prstGeom>
        </p:spPr>
      </p:pic>
      <p:sp>
        <p:nvSpPr>
          <p:cNvPr id="5" name="TextBox 4"/>
          <p:cNvSpPr txBox="1"/>
          <p:nvPr/>
        </p:nvSpPr>
        <p:spPr>
          <a:xfrm>
            <a:off x="9561095" y="2161744"/>
            <a:ext cx="2855500" cy="1938992"/>
          </a:xfrm>
          <a:prstGeom prst="rect">
            <a:avLst/>
          </a:prstGeom>
          <a:solidFill>
            <a:schemeClr val="bg1"/>
          </a:solidFill>
          <a:ln>
            <a:solidFill>
              <a:schemeClr val="bg1"/>
            </a:solidFill>
          </a:ln>
        </p:spPr>
        <p:txBody>
          <a:bodyPr wrap="square" rtlCol="0">
            <a:spAutoFit/>
          </a:bodyPr>
          <a:lstStyle/>
          <a:p>
            <a:r>
              <a:rPr lang="en-US" sz="1200" dirty="0"/>
              <a:t>Busch, M., Arrowsmith J R., Umhoefer, P., </a:t>
            </a:r>
            <a:r>
              <a:rPr lang="en-US" sz="1200" dirty="0" err="1"/>
              <a:t>Coyan</a:t>
            </a:r>
            <a:r>
              <a:rPr lang="en-US" sz="1200" dirty="0"/>
              <a:t>, J., Kent, G., Driscoll, N., Martinez Gutierrez,  G., Geometry, segmentation, and Quaternary slip behavior of the San Juan de </a:t>
            </a:r>
            <a:r>
              <a:rPr lang="en-US" sz="1200" dirty="0" err="1"/>
              <a:t>los</a:t>
            </a:r>
            <a:r>
              <a:rPr lang="en-US" sz="1200" dirty="0"/>
              <a:t> Planes and </a:t>
            </a:r>
            <a:r>
              <a:rPr lang="en-US" sz="1200" dirty="0" err="1"/>
              <a:t>Saltito</a:t>
            </a:r>
            <a:r>
              <a:rPr lang="en-US" sz="1200" dirty="0"/>
              <a:t> fault zones, Baja California Sur, Mexico: Characterization of rift-margin normal faults, Geosphere,  v. 9, p. 426-443, doi:10.1130/GES00806.1, 2013. </a:t>
            </a:r>
          </a:p>
        </p:txBody>
      </p:sp>
      <p:sp>
        <p:nvSpPr>
          <p:cNvPr id="6" name="Rectangle 5"/>
          <p:cNvSpPr/>
          <p:nvPr/>
        </p:nvSpPr>
        <p:spPr>
          <a:xfrm>
            <a:off x="9561095" y="4100736"/>
            <a:ext cx="3416968" cy="33207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94004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59855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63606"/>
            <a:ext cx="9685505" cy="6694394"/>
          </a:xfrm>
          <a:prstGeom prst="rect">
            <a:avLst/>
          </a:prstGeom>
        </p:spPr>
      </p:pic>
    </p:spTree>
    <p:extLst>
      <p:ext uri="{BB962C8B-B14F-4D97-AF65-F5344CB8AC3E}">
        <p14:creationId xmlns:p14="http://schemas.microsoft.com/office/powerpoint/2010/main" val="37458726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9684" y="0"/>
            <a:ext cx="8502316" cy="6877616"/>
          </a:xfrm>
          <a:prstGeom prst="rect">
            <a:avLst/>
          </a:prstGeom>
        </p:spPr>
      </p:pic>
      <p:sp>
        <p:nvSpPr>
          <p:cNvPr id="4" name="Rectangle 3"/>
          <p:cNvSpPr/>
          <p:nvPr/>
        </p:nvSpPr>
        <p:spPr>
          <a:xfrm>
            <a:off x="368968" y="203809"/>
            <a:ext cx="3320716" cy="2862322"/>
          </a:xfrm>
          <a:prstGeom prst="rect">
            <a:avLst/>
          </a:prstGeom>
        </p:spPr>
        <p:txBody>
          <a:bodyPr wrap="square">
            <a:spAutoFit/>
          </a:bodyPr>
          <a:lstStyle/>
          <a:p>
            <a:r>
              <a:rPr lang="en-US" dirty="0"/>
              <a:t>Toke, N. A., Boone, C. G., Arrowsmith, J R., Fault Zone Regulation, Seismic Hazard, and Social Vulnerability in Los Angeles, California: Hazard or Urban Amenity? Earth's Future, Volume 2, Issue 9, Pages: 440-457, DOI: 10.1002/2014EF000241, 2014. </a:t>
            </a:r>
          </a:p>
        </p:txBody>
      </p:sp>
    </p:spTree>
    <p:extLst>
      <p:ext uri="{BB962C8B-B14F-4D97-AF65-F5344CB8AC3E}">
        <p14:creationId xmlns:p14="http://schemas.microsoft.com/office/powerpoint/2010/main" val="42943927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71080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4"/>
          <p:cNvSpPr>
            <a:spLocks noGrp="1" noChangeArrowheads="1"/>
          </p:cNvSpPr>
          <p:nvPr>
            <p:ph type="title"/>
          </p:nvPr>
        </p:nvSpPr>
        <p:spPr>
          <a:xfrm>
            <a:off x="1524000" y="304800"/>
            <a:ext cx="9144000" cy="838200"/>
          </a:xfrm>
          <a:solidFill>
            <a:schemeClr val="bg2">
              <a:alpha val="25098"/>
            </a:schemeClr>
          </a:solidFill>
        </p:spPr>
        <p:txBody>
          <a:bodyPr/>
          <a:lstStyle/>
          <a:p>
            <a:pPr eaLnBrk="1" hangingPunct="1"/>
            <a:r>
              <a:rPr lang="en-US" altLang="en-US" sz="4000"/>
              <a:t>Mapping and image interpretation</a:t>
            </a:r>
          </a:p>
        </p:txBody>
      </p:sp>
      <p:sp>
        <p:nvSpPr>
          <p:cNvPr id="27652" name="Rectangle 5"/>
          <p:cNvSpPr>
            <a:spLocks noGrp="1" noChangeArrowheads="1"/>
          </p:cNvSpPr>
          <p:nvPr>
            <p:ph type="body" idx="1"/>
          </p:nvPr>
        </p:nvSpPr>
        <p:spPr>
          <a:xfrm>
            <a:off x="1524000" y="2332038"/>
            <a:ext cx="9144000" cy="4525962"/>
          </a:xfrm>
        </p:spPr>
        <p:txBody>
          <a:bodyPr/>
          <a:lstStyle/>
          <a:p>
            <a:pPr lvl="1" eaLnBrk="1" hangingPunct="1">
              <a:lnSpc>
                <a:spcPct val="90000"/>
              </a:lnSpc>
            </a:pPr>
            <a:r>
              <a:rPr lang="en-US" altLang="en-US" sz="2000" dirty="0">
                <a:solidFill>
                  <a:srgbClr val="CC0066"/>
                </a:solidFill>
              </a:rPr>
              <a:t>Shape:</a:t>
            </a:r>
            <a:r>
              <a:rPr lang="en-US" altLang="en-US" sz="2000" dirty="0"/>
              <a:t>  general form, configuration, outline of individual objects.</a:t>
            </a:r>
          </a:p>
          <a:p>
            <a:pPr lvl="1" eaLnBrk="1" hangingPunct="1">
              <a:lnSpc>
                <a:spcPct val="90000"/>
              </a:lnSpc>
            </a:pPr>
            <a:r>
              <a:rPr lang="en-US" altLang="en-US" sz="2000" dirty="0">
                <a:solidFill>
                  <a:srgbClr val="CC0066"/>
                </a:solidFill>
              </a:rPr>
              <a:t>Size:</a:t>
            </a:r>
            <a:r>
              <a:rPr lang="en-US" altLang="en-US" sz="2000" dirty="0"/>
              <a:t>  consider in context of image scale</a:t>
            </a:r>
          </a:p>
          <a:p>
            <a:pPr lvl="1" eaLnBrk="1" hangingPunct="1">
              <a:lnSpc>
                <a:spcPct val="90000"/>
              </a:lnSpc>
            </a:pPr>
            <a:r>
              <a:rPr lang="en-US" altLang="en-US" sz="2000" dirty="0">
                <a:solidFill>
                  <a:srgbClr val="CC0066"/>
                </a:solidFill>
              </a:rPr>
              <a:t>Pattern:</a:t>
            </a:r>
            <a:r>
              <a:rPr lang="en-US" altLang="en-US" sz="2000" dirty="0"/>
              <a:t> spatial arrangement of objects (e.g., orchard)</a:t>
            </a:r>
          </a:p>
          <a:p>
            <a:pPr lvl="1" eaLnBrk="1" hangingPunct="1">
              <a:lnSpc>
                <a:spcPct val="90000"/>
              </a:lnSpc>
            </a:pPr>
            <a:r>
              <a:rPr lang="en-US" altLang="en-US" sz="2000" dirty="0">
                <a:solidFill>
                  <a:srgbClr val="CC0066"/>
                </a:solidFill>
              </a:rPr>
              <a:t>Tone:</a:t>
            </a:r>
            <a:r>
              <a:rPr lang="en-US" altLang="en-US" sz="2000" dirty="0"/>
              <a:t> relative brightness or color of objects on an image</a:t>
            </a:r>
          </a:p>
          <a:p>
            <a:pPr lvl="1" eaLnBrk="1" hangingPunct="1">
              <a:lnSpc>
                <a:spcPct val="90000"/>
              </a:lnSpc>
            </a:pPr>
            <a:r>
              <a:rPr lang="en-US" altLang="en-US" sz="2000" dirty="0">
                <a:solidFill>
                  <a:srgbClr val="CC0066"/>
                </a:solidFill>
              </a:rPr>
              <a:t>Texture:</a:t>
            </a:r>
            <a:r>
              <a:rPr lang="en-US" altLang="en-US" sz="2000" dirty="0"/>
              <a:t> frequency of tonal change (smoothness or coarseness)</a:t>
            </a:r>
          </a:p>
          <a:p>
            <a:pPr lvl="1" eaLnBrk="1" hangingPunct="1">
              <a:lnSpc>
                <a:spcPct val="90000"/>
              </a:lnSpc>
            </a:pPr>
            <a:r>
              <a:rPr lang="en-US" altLang="en-US" sz="2000" dirty="0">
                <a:solidFill>
                  <a:srgbClr val="CC0066"/>
                </a:solidFill>
              </a:rPr>
              <a:t>Shadows:</a:t>
            </a:r>
            <a:r>
              <a:rPr lang="en-US" altLang="en-US" sz="2000" dirty="0"/>
              <a:t> gives profile view of object and implies relative heights</a:t>
            </a:r>
          </a:p>
          <a:p>
            <a:pPr lvl="1" eaLnBrk="1" hangingPunct="1">
              <a:lnSpc>
                <a:spcPct val="90000"/>
              </a:lnSpc>
            </a:pPr>
            <a:r>
              <a:rPr lang="en-US" altLang="en-US" sz="2000" dirty="0">
                <a:solidFill>
                  <a:srgbClr val="CC0066"/>
                </a:solidFill>
              </a:rPr>
              <a:t>Site:</a:t>
            </a:r>
            <a:r>
              <a:rPr lang="en-US" altLang="en-US" sz="2000" dirty="0"/>
              <a:t> refers to geographic or topographic location; what do you expect to be there?</a:t>
            </a:r>
          </a:p>
          <a:p>
            <a:pPr lvl="1" eaLnBrk="1" hangingPunct="1">
              <a:lnSpc>
                <a:spcPct val="90000"/>
              </a:lnSpc>
            </a:pPr>
            <a:r>
              <a:rPr lang="en-US" altLang="en-US" sz="2000" dirty="0">
                <a:solidFill>
                  <a:srgbClr val="CC0066"/>
                </a:solidFill>
              </a:rPr>
              <a:t>Association:</a:t>
            </a:r>
            <a:r>
              <a:rPr lang="en-US" altLang="en-US" sz="2000" dirty="0"/>
              <a:t>  occurrence of certain features in relation to others</a:t>
            </a:r>
          </a:p>
          <a:p>
            <a:pPr lvl="1" eaLnBrk="1" hangingPunct="1">
              <a:lnSpc>
                <a:spcPct val="90000"/>
              </a:lnSpc>
            </a:pPr>
            <a:r>
              <a:rPr lang="en-US" altLang="en-US" sz="2000" dirty="0">
                <a:solidFill>
                  <a:srgbClr val="CC0066"/>
                </a:solidFill>
              </a:rPr>
              <a:t>Resolution:</a:t>
            </a:r>
            <a:r>
              <a:rPr lang="en-US" altLang="en-US" sz="2000" dirty="0"/>
              <a:t> what is the finest thing you can see?</a:t>
            </a:r>
          </a:p>
          <a:p>
            <a:pPr lvl="1" eaLnBrk="1" hangingPunct="1">
              <a:lnSpc>
                <a:spcPct val="90000"/>
              </a:lnSpc>
            </a:pPr>
            <a:r>
              <a:rPr lang="en-US" altLang="en-US" sz="2000" dirty="0">
                <a:solidFill>
                  <a:srgbClr val="CC0066"/>
                </a:solidFill>
              </a:rPr>
              <a:t>Targets:</a:t>
            </a:r>
            <a:r>
              <a:rPr lang="en-US" altLang="en-US" sz="2000" dirty="0"/>
              <a:t> identify main features you want to emphasize on your map</a:t>
            </a:r>
          </a:p>
        </p:txBody>
      </p:sp>
      <p:sp>
        <p:nvSpPr>
          <p:cNvPr id="27653" name="Text Box 6"/>
          <p:cNvSpPr txBox="1">
            <a:spLocks noChangeArrowheads="1"/>
          </p:cNvSpPr>
          <p:nvPr/>
        </p:nvSpPr>
        <p:spPr bwMode="auto">
          <a:xfrm>
            <a:off x="1524000" y="1524000"/>
            <a:ext cx="9144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lnSpc>
                <a:spcPct val="90000"/>
              </a:lnSpc>
              <a:spcBef>
                <a:spcPct val="20000"/>
              </a:spcBef>
              <a:spcAft>
                <a:spcPct val="0"/>
              </a:spcAft>
            </a:pPr>
            <a:r>
              <a:rPr lang="en-US" altLang="en-US" sz="2800" b="1">
                <a:solidFill>
                  <a:srgbClr val="000000"/>
                </a:solidFill>
              </a:rPr>
              <a:t>Basic considerations for interpretation</a:t>
            </a:r>
          </a:p>
        </p:txBody>
      </p:sp>
    </p:spTree>
    <p:extLst>
      <p:ext uri="{BB962C8B-B14F-4D97-AF65-F5344CB8AC3E}">
        <p14:creationId xmlns:p14="http://schemas.microsoft.com/office/powerpoint/2010/main" val="9812966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a:xfrm>
            <a:off x="1524000" y="274638"/>
            <a:ext cx="9144000" cy="792162"/>
          </a:xfrm>
          <a:solidFill>
            <a:schemeClr val="bg2">
              <a:alpha val="25098"/>
            </a:schemeClr>
          </a:solidFill>
        </p:spPr>
        <p:txBody>
          <a:bodyPr/>
          <a:lstStyle/>
          <a:p>
            <a:pPr eaLnBrk="1" hangingPunct="1"/>
            <a:r>
              <a:rPr lang="en-US" altLang="en-US" sz="3600"/>
              <a:t>Mapping</a:t>
            </a:r>
          </a:p>
        </p:txBody>
      </p:sp>
      <p:sp>
        <p:nvSpPr>
          <p:cNvPr id="29700" name="Rectangle 3"/>
          <p:cNvSpPr>
            <a:spLocks noGrp="1" noChangeArrowheads="1"/>
          </p:cNvSpPr>
          <p:nvPr>
            <p:ph type="body" idx="1"/>
          </p:nvPr>
        </p:nvSpPr>
        <p:spPr/>
        <p:txBody>
          <a:bodyPr/>
          <a:lstStyle/>
          <a:p>
            <a:pPr eaLnBrk="1" hangingPunct="1">
              <a:lnSpc>
                <a:spcPct val="90000"/>
              </a:lnSpc>
            </a:pPr>
            <a:r>
              <a:rPr lang="en-US" altLang="en-US" sz="2800">
                <a:solidFill>
                  <a:srgbClr val="CC0066"/>
                </a:solidFill>
              </a:rPr>
              <a:t>Geomorphic mapping</a:t>
            </a:r>
          </a:p>
          <a:p>
            <a:pPr lvl="1" eaLnBrk="1" hangingPunct="1">
              <a:lnSpc>
                <a:spcPct val="90000"/>
              </a:lnSpc>
            </a:pPr>
            <a:r>
              <a:rPr lang="en-US" altLang="en-US" sz="2400"/>
              <a:t>Important means of establishing landforms, their distributions and relations to each other, process distributions, and history</a:t>
            </a:r>
          </a:p>
          <a:p>
            <a:pPr eaLnBrk="1" hangingPunct="1">
              <a:lnSpc>
                <a:spcPct val="90000"/>
              </a:lnSpc>
            </a:pPr>
            <a:r>
              <a:rPr lang="en-US" altLang="en-US" sz="2800">
                <a:solidFill>
                  <a:srgbClr val="CC0066"/>
                </a:solidFill>
              </a:rPr>
              <a:t>Quaternary geologic mapping</a:t>
            </a:r>
          </a:p>
          <a:p>
            <a:pPr lvl="1" eaLnBrk="1" hangingPunct="1">
              <a:lnSpc>
                <a:spcPct val="90000"/>
              </a:lnSpc>
            </a:pPr>
            <a:r>
              <a:rPr lang="en-US" altLang="en-US" sz="2400"/>
              <a:t>Emphasis on young deposits and landforms that are usually lumped into one unit in bedrock mapping. Uses both the deposit characteristics as well as the landform shape and position in the landscape as criteria for unit designation.</a:t>
            </a:r>
          </a:p>
          <a:p>
            <a:pPr lvl="1" eaLnBrk="1" hangingPunct="1">
              <a:lnSpc>
                <a:spcPct val="90000"/>
              </a:lnSpc>
            </a:pPr>
            <a:endParaRPr lang="en-US" altLang="en-US" sz="2400"/>
          </a:p>
          <a:p>
            <a:pPr lvl="1" eaLnBrk="1" hangingPunct="1">
              <a:lnSpc>
                <a:spcPct val="90000"/>
              </a:lnSpc>
              <a:buFontTx/>
              <a:buNone/>
            </a:pPr>
            <a:r>
              <a:rPr lang="en-US" altLang="en-US" sz="2400" i="1"/>
              <a:t>I cannot work on anything unless I map it first!</a:t>
            </a:r>
          </a:p>
        </p:txBody>
      </p:sp>
    </p:spTree>
    <p:extLst>
      <p:ext uri="{BB962C8B-B14F-4D97-AF65-F5344CB8AC3E}">
        <p14:creationId xmlns:p14="http://schemas.microsoft.com/office/powerpoint/2010/main" val="40885314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type="body" idx="1"/>
          </p:nvPr>
        </p:nvSpPr>
        <p:spPr/>
        <p:txBody>
          <a:bodyPr/>
          <a:lstStyle/>
          <a:p>
            <a:pPr marL="609600" indent="-609600" eaLnBrk="1" hangingPunct="1">
              <a:buFontTx/>
              <a:buAutoNum type="arabicPeriod"/>
            </a:pPr>
            <a:r>
              <a:rPr lang="en-US" altLang="en-US">
                <a:solidFill>
                  <a:srgbClr val="CC0066"/>
                </a:solidFill>
              </a:rPr>
              <a:t>Scale:</a:t>
            </a:r>
            <a:r>
              <a:rPr lang="en-US" altLang="en-US"/>
              <a:t> </a:t>
            </a:r>
            <a:r>
              <a:rPr lang="en-US" altLang="en-US" sz="2800"/>
              <a:t>If your pencil is 0.5 mm in diameter, how big on the ground is it if you are mapping on a 1:24,000 scale map?  How about on a 1:500,000 map?</a:t>
            </a:r>
          </a:p>
          <a:p>
            <a:pPr marL="609600" indent="-609600" eaLnBrk="1" hangingPunct="1">
              <a:buFontTx/>
              <a:buAutoNum type="arabicPeriod"/>
            </a:pPr>
            <a:r>
              <a:rPr lang="en-US" altLang="en-US">
                <a:solidFill>
                  <a:srgbClr val="CC0066"/>
                </a:solidFill>
              </a:rPr>
              <a:t>Even coverage:</a:t>
            </a:r>
            <a:r>
              <a:rPr lang="en-US" altLang="en-US"/>
              <a:t> </a:t>
            </a:r>
            <a:r>
              <a:rPr lang="en-US" altLang="en-US" sz="2800"/>
              <a:t>if there is blank space, you did not look there.</a:t>
            </a:r>
          </a:p>
          <a:p>
            <a:pPr marL="609600" indent="-609600" eaLnBrk="1" hangingPunct="1">
              <a:buFontTx/>
              <a:buAutoNum type="arabicPeriod"/>
            </a:pPr>
            <a:r>
              <a:rPr lang="en-US" altLang="en-US"/>
              <a:t>Strive to provide </a:t>
            </a:r>
            <a:r>
              <a:rPr lang="en-US" altLang="en-US">
                <a:solidFill>
                  <a:srgbClr val="CC0066"/>
                </a:solidFill>
              </a:rPr>
              <a:t>detail</a:t>
            </a:r>
            <a:r>
              <a:rPr lang="en-US" altLang="en-US"/>
              <a:t>. </a:t>
            </a:r>
            <a:r>
              <a:rPr lang="en-US" altLang="en-US" sz="2800"/>
              <a:t>Do not generalize.</a:t>
            </a:r>
          </a:p>
          <a:p>
            <a:pPr marL="609600" indent="-609600" eaLnBrk="1" hangingPunct="1">
              <a:buNone/>
            </a:pPr>
            <a:endParaRPr lang="en-US" altLang="en-US" sz="2800"/>
          </a:p>
        </p:txBody>
      </p:sp>
      <p:sp>
        <p:nvSpPr>
          <p:cNvPr id="30724" name="Rectangle 4"/>
          <p:cNvSpPr>
            <a:spLocks noChangeArrowheads="1"/>
          </p:cNvSpPr>
          <p:nvPr/>
        </p:nvSpPr>
        <p:spPr bwMode="auto">
          <a:xfrm>
            <a:off x="1524000" y="381001"/>
            <a:ext cx="9144000" cy="792163"/>
          </a:xfrm>
          <a:prstGeom prst="rect">
            <a:avLst/>
          </a:prstGeom>
          <a:solidFill>
            <a:schemeClr val="bg2">
              <a:alpha val="25098"/>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3600">
                <a:solidFill>
                  <a:srgbClr val="333399"/>
                </a:solidFill>
              </a:rPr>
              <a:t>Ramón’s Mapping Mantras</a:t>
            </a:r>
          </a:p>
        </p:txBody>
      </p:sp>
    </p:spTree>
    <p:extLst>
      <p:ext uri="{BB962C8B-B14F-4D97-AF65-F5344CB8AC3E}">
        <p14:creationId xmlns:p14="http://schemas.microsoft.com/office/powerpoint/2010/main" val="9916953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oter Placeholder 2"/>
          <p:cNvSpPr>
            <a:spLocks noGrp="1"/>
          </p:cNvSpPr>
          <p:nvPr>
            <p:ph type="ftr" sz="quarter" idx="11"/>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a:solidFill>
                  <a:srgbClr val="000000"/>
                </a:solidFill>
              </a:rPr>
              <a:t>Geomorphology, Fall 2006</a:t>
            </a:r>
          </a:p>
        </p:txBody>
      </p:sp>
      <p:sp>
        <p:nvSpPr>
          <p:cNvPr id="31747" name="Rectangle 6"/>
          <p:cNvSpPr>
            <a:spLocks noChangeArrowheads="1"/>
          </p:cNvSpPr>
          <p:nvPr/>
        </p:nvSpPr>
        <p:spPr bwMode="auto">
          <a:xfrm>
            <a:off x="4800600" y="6096000"/>
            <a:ext cx="2590800" cy="6096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31748" name="Rectangle 5"/>
          <p:cNvSpPr>
            <a:spLocks noChangeArrowheads="1"/>
          </p:cNvSpPr>
          <p:nvPr/>
        </p:nvSpPr>
        <p:spPr bwMode="auto">
          <a:xfrm>
            <a:off x="1752600" y="1600200"/>
            <a:ext cx="86868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20000"/>
              </a:spcBef>
              <a:spcAft>
                <a:spcPct val="0"/>
              </a:spcAft>
              <a:buFontTx/>
              <a:buAutoNum type="arabicPeriod" startAt="4"/>
            </a:pPr>
            <a:r>
              <a:rPr lang="en-US" altLang="en-US" sz="2800">
                <a:solidFill>
                  <a:srgbClr val="000000"/>
                </a:solidFill>
              </a:rPr>
              <a:t>All lines mean something.</a:t>
            </a:r>
          </a:p>
          <a:p>
            <a:pPr eaLnBrk="1" fontAlgn="base" hangingPunct="1">
              <a:spcBef>
                <a:spcPct val="20000"/>
              </a:spcBef>
              <a:spcAft>
                <a:spcPct val="0"/>
              </a:spcAft>
              <a:buFontTx/>
              <a:buAutoNum type="arabicPeriod" startAt="4"/>
            </a:pPr>
            <a:r>
              <a:rPr lang="en-US" altLang="en-US" sz="2800">
                <a:solidFill>
                  <a:srgbClr val="000000"/>
                </a:solidFill>
              </a:rPr>
              <a:t>Consistent notation and symbology.</a:t>
            </a:r>
          </a:p>
          <a:p>
            <a:pPr eaLnBrk="1" fontAlgn="base" hangingPunct="1">
              <a:spcBef>
                <a:spcPct val="20000"/>
              </a:spcBef>
              <a:spcAft>
                <a:spcPct val="0"/>
              </a:spcAft>
              <a:buFontTx/>
              <a:buAutoNum type="arabicPeriod" startAt="4"/>
            </a:pPr>
            <a:r>
              <a:rPr lang="en-US" altLang="en-US" sz="2800">
                <a:solidFill>
                  <a:srgbClr val="000000"/>
                </a:solidFill>
              </a:rPr>
              <a:t>Quality control. Use dashing, variable line weights, queries. If something is uncertain or approximate, indicate so.</a:t>
            </a:r>
          </a:p>
          <a:p>
            <a:pPr eaLnBrk="1" fontAlgn="base" hangingPunct="1">
              <a:spcBef>
                <a:spcPct val="20000"/>
              </a:spcBef>
              <a:spcAft>
                <a:spcPct val="0"/>
              </a:spcAft>
              <a:buFontTx/>
              <a:buAutoNum type="arabicPeriod" startAt="4"/>
            </a:pPr>
            <a:r>
              <a:rPr lang="en-US" altLang="en-US" sz="2800">
                <a:solidFill>
                  <a:srgbClr val="CC0066"/>
                </a:solidFill>
              </a:rPr>
              <a:t>Data/ink ratio-&gt; 1</a:t>
            </a:r>
            <a:r>
              <a:rPr lang="en-US" altLang="en-US" sz="2800">
                <a:solidFill>
                  <a:srgbClr val="000000"/>
                </a:solidFill>
              </a:rPr>
              <a:t>.  Put emphasis on important things (data) by putting relatively more ink in them—greater line weights, larger text., etc.</a:t>
            </a:r>
          </a:p>
          <a:p>
            <a:pPr eaLnBrk="1" fontAlgn="base" hangingPunct="1">
              <a:spcBef>
                <a:spcPct val="20000"/>
              </a:spcBef>
              <a:spcAft>
                <a:spcPct val="0"/>
              </a:spcAft>
              <a:buFontTx/>
              <a:buAutoNum type="arabicPeriod" startAt="4"/>
            </a:pPr>
            <a:r>
              <a:rPr lang="en-US" altLang="en-US" sz="2800">
                <a:solidFill>
                  <a:srgbClr val="000000"/>
                </a:solidFill>
              </a:rPr>
              <a:t>Neatness counts.</a:t>
            </a:r>
          </a:p>
        </p:txBody>
      </p:sp>
      <p:sp>
        <p:nvSpPr>
          <p:cNvPr id="31749" name="Rectangle 7"/>
          <p:cNvSpPr>
            <a:spLocks noChangeArrowheads="1"/>
          </p:cNvSpPr>
          <p:nvPr/>
        </p:nvSpPr>
        <p:spPr bwMode="auto">
          <a:xfrm>
            <a:off x="1524000" y="381001"/>
            <a:ext cx="9144000" cy="792163"/>
          </a:xfrm>
          <a:prstGeom prst="rect">
            <a:avLst/>
          </a:prstGeom>
          <a:solidFill>
            <a:schemeClr val="bg2">
              <a:alpha val="25098"/>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3600">
                <a:solidFill>
                  <a:srgbClr val="333399"/>
                </a:solidFill>
              </a:rPr>
              <a:t>Ramón’s Mapping Mantras</a:t>
            </a:r>
          </a:p>
        </p:txBody>
      </p:sp>
    </p:spTree>
    <p:extLst>
      <p:ext uri="{BB962C8B-B14F-4D97-AF65-F5344CB8AC3E}">
        <p14:creationId xmlns:p14="http://schemas.microsoft.com/office/powerpoint/2010/main" val="30904631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oter Placeholder 2"/>
          <p:cNvSpPr>
            <a:spLocks noGrp="1"/>
          </p:cNvSpPr>
          <p:nvPr>
            <p:ph type="ftr" sz="quarter" idx="11"/>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a:solidFill>
                  <a:srgbClr val="000000"/>
                </a:solidFill>
              </a:rPr>
              <a:t>Geomorphology, Fall 2006</a:t>
            </a:r>
          </a:p>
        </p:txBody>
      </p:sp>
      <p:pic>
        <p:nvPicPr>
          <p:cNvPr id="32771" name="Picture 4" descr="morph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681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2079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821" y="-322505"/>
            <a:ext cx="12842208" cy="7517389"/>
          </a:xfrm>
          <a:prstGeom prst="rect">
            <a:avLst/>
          </a:prstGeom>
        </p:spPr>
      </p:pic>
    </p:spTree>
    <p:extLst>
      <p:ext uri="{BB962C8B-B14F-4D97-AF65-F5344CB8AC3E}">
        <p14:creationId xmlns:p14="http://schemas.microsoft.com/office/powerpoint/2010/main" val="37608536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7538" y="304800"/>
            <a:ext cx="11230708" cy="5693866"/>
          </a:xfrm>
          <a:prstGeom prst="rect">
            <a:avLst/>
          </a:prstGeom>
          <a:noFill/>
        </p:spPr>
        <p:txBody>
          <a:bodyPr wrap="square" rtlCol="0">
            <a:spAutoFit/>
          </a:bodyPr>
          <a:lstStyle/>
          <a:p>
            <a:r>
              <a:rPr lang="en-US" sz="2800" dirty="0"/>
              <a:t>From the standpoint of improving PFDHA models for hazard, it will be most helpful to have the pre-rupture maps reflect the </a:t>
            </a:r>
            <a:r>
              <a:rPr lang="en-US" sz="2800" i="1" dirty="0"/>
              <a:t>current standard of practice </a:t>
            </a:r>
            <a:r>
              <a:rPr lang="en-US" sz="2800" dirty="0"/>
              <a:t>for mapping fault location, location uncertainty, etc. This standard of practice does pay attention to reasonable geologic constraints and follows well-traveled heuristics [“rules-of-thumb”] about which features are good proxies for active faulting versus differential erosion/not active faulting.</a:t>
            </a:r>
          </a:p>
          <a:p>
            <a:endParaRPr lang="en-US" sz="2800" dirty="0"/>
          </a:p>
          <a:p>
            <a:r>
              <a:rPr lang="en-US" sz="2800" dirty="0"/>
              <a:t>The comparison of pre- and post-rupture mapping should be the objective test for us all to learn how well the fault mapping—following current best practices—serves as a predictive tool for future surface-fault rupture. We want to use this comparison to develop additional data for calibration of the PFDHA models, as well as assess the best approaches for producing useful map data.</a:t>
            </a:r>
          </a:p>
        </p:txBody>
      </p:sp>
      <p:sp>
        <p:nvSpPr>
          <p:cNvPr id="2" name="TextBox 1"/>
          <p:cNvSpPr txBox="1"/>
          <p:nvPr/>
        </p:nvSpPr>
        <p:spPr>
          <a:xfrm>
            <a:off x="10292332" y="6295292"/>
            <a:ext cx="1465914" cy="369332"/>
          </a:xfrm>
          <a:prstGeom prst="rect">
            <a:avLst/>
          </a:prstGeom>
          <a:noFill/>
        </p:spPr>
        <p:txBody>
          <a:bodyPr wrap="none" rtlCol="0">
            <a:spAutoFit/>
          </a:bodyPr>
          <a:lstStyle/>
          <a:p>
            <a:r>
              <a:rPr lang="en-US" dirty="0"/>
              <a:t>-S. Thompson</a:t>
            </a:r>
          </a:p>
        </p:txBody>
      </p:sp>
    </p:spTree>
    <p:extLst>
      <p:ext uri="{BB962C8B-B14F-4D97-AF65-F5344CB8AC3E}">
        <p14:creationId xmlns:p14="http://schemas.microsoft.com/office/powerpoint/2010/main" val="8223794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996</TotalTime>
  <Words>2327</Words>
  <Application>Microsoft Office PowerPoint</Application>
  <PresentationFormat>Widescreen</PresentationFormat>
  <Paragraphs>292</Paragraphs>
  <Slides>76</Slides>
  <Notes>2</Notes>
  <HiddenSlides>0</HiddenSlides>
  <MMClips>0</MMClips>
  <ScaleCrop>false</ScaleCrop>
  <HeadingPairs>
    <vt:vector size="8" baseType="variant">
      <vt:variant>
        <vt:lpstr>Fonts Used</vt:lpstr>
      </vt:variant>
      <vt:variant>
        <vt:i4>7</vt:i4>
      </vt:variant>
      <vt:variant>
        <vt:lpstr>Theme</vt:lpstr>
      </vt:variant>
      <vt:variant>
        <vt:i4>7</vt:i4>
      </vt:variant>
      <vt:variant>
        <vt:lpstr>Embedded OLE Servers</vt:lpstr>
      </vt:variant>
      <vt:variant>
        <vt:i4>0</vt:i4>
      </vt:variant>
      <vt:variant>
        <vt:lpstr>Slide Titles</vt:lpstr>
      </vt:variant>
      <vt:variant>
        <vt:i4>76</vt:i4>
      </vt:variant>
    </vt:vector>
  </HeadingPairs>
  <TitlesOfParts>
    <vt:vector size="90" baseType="lpstr">
      <vt:lpstr>Arial</vt:lpstr>
      <vt:lpstr>Calibri</vt:lpstr>
      <vt:lpstr>Calibri Light</vt:lpstr>
      <vt:lpstr>g_d0_f6</vt:lpstr>
      <vt:lpstr>Lucida Sans</vt:lpstr>
      <vt:lpstr>Times</vt:lpstr>
      <vt:lpstr>Times New Roman</vt:lpstr>
      <vt:lpstr>Office Theme</vt:lpstr>
      <vt:lpstr>1_Default Design</vt:lpstr>
      <vt:lpstr>1_Office Theme</vt:lpstr>
      <vt:lpstr>2_Office Theme</vt:lpstr>
      <vt:lpstr>7_Office Theme</vt:lpstr>
      <vt:lpstr>2_Default Design</vt:lpstr>
      <vt:lpstr>3_Office Theme</vt:lpstr>
      <vt:lpstr>Refining fault zone mapping approaches and examples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Mapping Strategies, Guidance, Considerations</vt:lpstr>
      <vt:lpstr>Quality rating for our maps</vt:lpstr>
      <vt:lpstr>Active faults—defined by recency of last ground deformation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Typical CGS Workflow for Active Fault Mapping</vt:lpstr>
      <vt:lpstr>Typical CGS Workflow for Active Fault Mapping</vt:lpstr>
      <vt:lpstr>Geodatabase Schema</vt:lpstr>
      <vt:lpstr>Feature Classes</vt:lpstr>
      <vt:lpstr>Attribute fields</vt:lpstr>
      <vt:lpstr>Example of CGS FER geomorphic map and A-P Zone map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Mapping and image interpretation</vt:lpstr>
      <vt:lpstr>Mapping</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dc:title>
  <dc:creator>Ramon Arrowsmith</dc:creator>
  <cp:lastModifiedBy>ramon</cp:lastModifiedBy>
  <cp:revision>45</cp:revision>
  <dcterms:created xsi:type="dcterms:W3CDTF">2020-08-22T01:27:26Z</dcterms:created>
  <dcterms:modified xsi:type="dcterms:W3CDTF">2020-11-05T17:21:02Z</dcterms:modified>
</cp:coreProperties>
</file>